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28" r:id="rId1"/>
  </p:sldMasterIdLst>
  <p:notesMasterIdLst>
    <p:notesMasterId r:id="rId16"/>
  </p:notesMasterIdLst>
  <p:sldIdLst>
    <p:sldId id="364" r:id="rId2"/>
    <p:sldId id="256" r:id="rId3"/>
    <p:sldId id="306" r:id="rId4"/>
    <p:sldId id="1784" r:id="rId5"/>
    <p:sldId id="1785" r:id="rId6"/>
    <p:sldId id="1596" r:id="rId7"/>
    <p:sldId id="496" r:id="rId8"/>
    <p:sldId id="1790" r:id="rId9"/>
    <p:sldId id="942" r:id="rId10"/>
    <p:sldId id="745" r:id="rId11"/>
    <p:sldId id="746" r:id="rId12"/>
    <p:sldId id="750" r:id="rId13"/>
    <p:sldId id="1789" r:id="rId14"/>
    <p:sldId id="178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AAE2"/>
    <a:srgbClr val="0F7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7"/>
    <p:restoredTop sz="94660"/>
  </p:normalViewPr>
  <p:slideViewPr>
    <p:cSldViewPr>
      <p:cViewPr varScale="1">
        <p:scale>
          <a:sx n="90" d="100"/>
          <a:sy n="90" d="100"/>
        </p:scale>
        <p:origin x="6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E9B44FE-A6E5-4D3A-AB2A-4FEE833FA702}" type="datetimeFigureOut">
              <a:rPr lang="en-US"/>
              <a:pPr>
                <a:defRPr/>
              </a:pPr>
              <a:t>9/26/19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A0C0653-53FA-46D3-976D-70BB96ABE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274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44461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750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F5E01-E421-8B4A-8FD7-6DA608D3C1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25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Amazon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468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Amazon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228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Amazon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783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Amazon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085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Amazon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615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Amazon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83762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t>Amazon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826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992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343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6CF7B2-858F-4F50-BCC3-636E94529BF1}" type="datetime5">
              <a:rPr lang="en-US" smtClean="0"/>
              <a:pPr>
                <a:defRPr/>
              </a:pPr>
              <a:t>26-Sep-19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XYZ</a:t>
            </a:r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pPr>
              <a:defRPr/>
            </a:pPr>
            <a:fld id="{015DF8B8-79AB-4254-8C21-852545C67B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51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E48B74-01F6-4C39-B0C2-E42467ABAB71}" type="datetime5">
              <a:rPr lang="en-US" smtClean="0"/>
              <a:pPr>
                <a:defRPr/>
              </a:pPr>
              <a:t>26-Sep-19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XYZ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>
              <a:defRPr/>
            </a:pPr>
            <a:fld id="{D064BD2A-4708-4F08-A423-111956471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48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466A14-A8D2-42CA-82EB-A674026EB971}" type="datetime5">
              <a:rPr lang="en-US" smtClean="0"/>
              <a:pPr>
                <a:defRPr/>
              </a:pPr>
              <a:t>26-Sep-19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XYZ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>
              <a:defRPr/>
            </a:pPr>
            <a:fld id="{D320241F-32C3-4363-9FC9-6BB1E51835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94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466A14-A8D2-42CA-82EB-A674026EB971}" type="datetime5">
              <a:rPr lang="en-US" smtClean="0"/>
              <a:pPr>
                <a:defRPr/>
              </a:pPr>
              <a:t>26-Sep-19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XYZ</a:t>
            </a:r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>
              <a:defRPr/>
            </a:pPr>
            <a:fld id="{D320241F-32C3-4363-9FC9-6BB1E51835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2047395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466A14-A8D2-42CA-82EB-A674026EB971}" type="datetime5">
              <a:rPr lang="en-US" smtClean="0"/>
              <a:pPr>
                <a:defRPr/>
              </a:pPr>
              <a:t>26-Sep-19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XYZ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>
              <a:defRPr/>
            </a:pPr>
            <a:fld id="{D320241F-32C3-4363-9FC9-6BB1E51835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12429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466A14-A8D2-42CA-82EB-A674026EB971}" type="datetime5">
              <a:rPr lang="en-US" smtClean="0"/>
              <a:pPr>
                <a:defRPr/>
              </a:pPr>
              <a:t>26-Sep-19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XYZ</a:t>
            </a:r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>
              <a:defRPr/>
            </a:pPr>
            <a:fld id="{D320241F-32C3-4363-9FC9-6BB1E51835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8910721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466A14-A8D2-42CA-82EB-A674026EB971}" type="datetime5">
              <a:rPr lang="en-US" smtClean="0"/>
              <a:pPr>
                <a:defRPr/>
              </a:pPr>
              <a:t>26-Sep-19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XYZ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>
              <a:defRPr/>
            </a:pPr>
            <a:fld id="{D320241F-32C3-4363-9FC9-6BB1E51835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9966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C5B072-E32D-4654-86F7-FF9AF32F5160}" type="datetime5">
              <a:rPr lang="en-US" smtClean="0"/>
              <a:pPr>
                <a:defRPr/>
              </a:pPr>
              <a:t>26-Sep-19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XYZ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A40508-5529-4C85-A0CE-A25981475D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  <a:prstGeom prst="rect">
            <a:avLst/>
          </a:prstGeo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A849B5-65B0-4DFE-A6EF-D64D5A42BA67}" type="datetime5">
              <a:rPr lang="en-US" smtClean="0"/>
              <a:pPr>
                <a:defRPr/>
              </a:pPr>
              <a:t>26-Sep-19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XYZ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8F51FA-BF37-437E-AEC1-DACEE46B29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200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9F9D4CA-6BA9-BF4C-A23B-4AE0E748A7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B52EA16-5F97-8146-AF5B-C7DEB4D0CF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2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DE819A-3679-4C3F-9B15-CE967F8F2CC1}" type="datetime5">
              <a:rPr lang="en-US" smtClean="0"/>
              <a:pPr>
                <a:defRPr/>
              </a:pPr>
              <a:t>26-Sep-19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XYZ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A28B74-D0B0-44C9-97BB-72A7317291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59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566F2A-F236-4408-B422-FD3080BDB266}" type="datetime5">
              <a:rPr lang="en-US" smtClean="0"/>
              <a:pPr>
                <a:defRPr/>
              </a:pPr>
              <a:t>26-Sep-19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XYZ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>
              <a:defRPr/>
            </a:pPr>
            <a:fld id="{D43898BF-8F4F-4080-BCD2-F571F205BC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B012128-0692-4185-B3E3-E85ADAE38AEC}" type="datetime5">
              <a:rPr lang="en-US" smtClean="0"/>
              <a:pPr>
                <a:defRPr/>
              </a:pPr>
              <a:t>26-Sep-19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XYZ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pPr>
              <a:defRPr/>
            </a:pPr>
            <a:fld id="{F1CE2383-5301-4A68-ACC6-895CE9F717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3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466A14-A8D2-42CA-82EB-A674026EB971}" type="datetime5">
              <a:rPr lang="en-US" smtClean="0"/>
              <a:pPr>
                <a:defRPr/>
              </a:pPr>
              <a:t>26-Sep-19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XYZ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pPr>
              <a:defRPr/>
            </a:pPr>
            <a:fld id="{D320241F-32C3-4363-9FC9-6BB1E51835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4509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A4EEF4-667B-435F-AFF1-9560D74A0FEC}" type="datetime5">
              <a:rPr lang="en-US" smtClean="0"/>
              <a:pPr>
                <a:defRPr/>
              </a:pPr>
              <a:t>26-Sep-19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Himadri Das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E54C-AAE8-4B4D-AEA9-EDDF2CAD31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4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7C2D8D3-3D15-4A8E-9532-44C2FD8166C6}" type="datetime5">
              <a:rPr lang="en-US" smtClean="0"/>
              <a:pPr>
                <a:defRPr/>
              </a:pPr>
              <a:t>26-Sep-19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Himadri Das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884BEC-9EF9-6D4F-B679-28EEF37CD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687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72704-97F3-3449-A171-AC7BF99DA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CE4C42-1730-0C4F-A2EB-B8C560C39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466A14-A8D2-42CA-82EB-A674026EB971}" type="datetime5">
              <a:rPr lang="en-US" smtClean="0"/>
              <a:pPr>
                <a:defRPr/>
              </a:pPr>
              <a:t>26-Sep-19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AEC93-53B8-834C-84AE-A6A54FC6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XYZ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11CC8-E192-444A-B809-AADF0DD7A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20241F-32C3-4363-9FC9-6BB1E51835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7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  <a:prstGeom prst="rect">
            <a:avLst/>
          </a:prstGeo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47BF68-14A7-4261-9C45-34DA8BDD03C0}" type="datetime5">
              <a:rPr lang="en-US" smtClean="0"/>
              <a:pPr>
                <a:defRPr/>
              </a:pPr>
              <a:t>26-Sep-19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Mr. XYZ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91E6D7-5353-4EEE-BF34-EEB32780AD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93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-318"/>
            <a:ext cx="1952272" cy="6853571"/>
            <a:chOff x="6627813" y="195220"/>
            <a:chExt cx="1952625" cy="5678531"/>
          </a:xfrm>
          <a:solidFill>
            <a:schemeClr val="accent1"/>
          </a:solidFill>
        </p:grpSpPr>
        <p:sp>
          <p:nvSpPr>
            <p:cNvPr id="50" name="Freeform 27"/>
            <p:cNvSpPr/>
            <p:nvPr/>
          </p:nvSpPr>
          <p:spPr bwMode="auto">
            <a:xfrm>
              <a:off x="6627813" y="19522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3466A14-A8D2-42CA-82EB-A674026EB971}" type="datetime5">
              <a:rPr lang="en-US" smtClean="0"/>
              <a:pPr>
                <a:defRPr/>
              </a:pPr>
              <a:t>26-Sep-19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Mr. XYZ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>
              <a:defRPr/>
            </a:pPr>
            <a:fld id="{D320241F-32C3-4363-9FC9-6BB1E518352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8F4777-0A84-FD4C-B5CA-C459228AE1CC}"/>
              </a:ext>
            </a:extLst>
          </p:cNvPr>
          <p:cNvSpPr/>
          <p:nvPr userDrawn="1"/>
        </p:nvSpPr>
        <p:spPr>
          <a:xfrm>
            <a:off x="0" y="0"/>
            <a:ext cx="381000" cy="685800"/>
          </a:xfrm>
          <a:prstGeom prst="rect">
            <a:avLst/>
          </a:prstGeom>
          <a:solidFill>
            <a:srgbClr val="0F7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CE60C7-6007-DB40-A2BE-958C58C9C068}"/>
              </a:ext>
            </a:extLst>
          </p:cNvPr>
          <p:cNvSpPr/>
          <p:nvPr userDrawn="1"/>
        </p:nvSpPr>
        <p:spPr>
          <a:xfrm>
            <a:off x="0" y="685800"/>
            <a:ext cx="381000" cy="685800"/>
          </a:xfrm>
          <a:prstGeom prst="rect">
            <a:avLst/>
          </a:prstGeom>
          <a:solidFill>
            <a:srgbClr val="25A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C0787687-0806-FA43-966E-14445133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97042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4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  <p:sldLayoutId id="2147483782" r:id="rId1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2DA53383-82DC-40F4-A734-4D0158B47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0" y="2386013"/>
            <a:ext cx="6940550" cy="1646237"/>
          </a:xfrm>
        </p:spPr>
        <p:txBody>
          <a:bodyPr/>
          <a:lstStyle/>
          <a:p>
            <a:r>
              <a:rPr lang="en-US" sz="4000" dirty="0">
                <a:solidFill>
                  <a:srgbClr val="FFFF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Cloud</a:t>
            </a:r>
            <a:r>
              <a:rPr lang="en-US" sz="4000" dirty="0"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 | Artificial Intelligence</a:t>
            </a:r>
          </a:p>
        </p:txBody>
      </p:sp>
      <p:sp>
        <p:nvSpPr>
          <p:cNvPr id="14" name="Text Placeholder 4"/>
          <p:cNvSpPr txBox="1">
            <a:spLocks/>
          </p:cNvSpPr>
          <p:nvPr/>
        </p:nvSpPr>
        <p:spPr>
          <a:xfrm>
            <a:off x="404739" y="3515827"/>
            <a:ext cx="7906141" cy="47551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r>
              <a:rPr lang="en-US" sz="2100" dirty="0">
                <a:solidFill>
                  <a:schemeClr val="accent5">
                    <a:lumMod val="60000"/>
                    <a:lumOff val="40000"/>
                  </a:schemeClr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AI/ML </a:t>
            </a:r>
            <a:r>
              <a:rPr lang="en-US" sz="2100" dirty="0">
                <a:solidFill>
                  <a:srgbClr val="FFFF00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Powered by Cloud </a:t>
            </a:r>
            <a:r>
              <a:rPr lang="en-US" sz="2100" dirty="0">
                <a:solidFill>
                  <a:schemeClr val="bg2"/>
                </a:solidFill>
                <a:latin typeface="Ayuthaya" pitchFamily="2" charset="-34"/>
                <a:ea typeface="Ayuthaya" pitchFamily="2" charset="-34"/>
                <a:cs typeface="Ayuthaya" pitchFamily="2" charset="-34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82878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2CFC-EB7A-3D44-802F-F9C33B320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966" y="1036090"/>
            <a:ext cx="6376434" cy="71651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The Machine Learning Process</a:t>
            </a:r>
            <a:br>
              <a:rPr lang="en-US" dirty="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</a:br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A610AA-304D-EB4C-829D-FA013E7C918D}"/>
              </a:ext>
            </a:extLst>
          </p:cNvPr>
          <p:cNvGrpSpPr/>
          <p:nvPr/>
        </p:nvGrpSpPr>
        <p:grpSpPr>
          <a:xfrm>
            <a:off x="3236543" y="4388853"/>
            <a:ext cx="1279586" cy="412016"/>
            <a:chOff x="2823541" y="2785235"/>
            <a:chExt cx="1279585" cy="412016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B44A726A-6F1C-F545-9E09-8FBEC0A68232}"/>
                </a:ext>
              </a:extLst>
            </p:cNvPr>
            <p:cNvSpPr/>
            <p:nvPr/>
          </p:nvSpPr>
          <p:spPr>
            <a:xfrm>
              <a:off x="2866637" y="2785235"/>
              <a:ext cx="1236489" cy="412016"/>
            </a:xfrm>
            <a:prstGeom prst="roundRect">
              <a:avLst/>
            </a:prstGeom>
            <a:noFill/>
            <a:ln w="9525" cap="flat" cmpd="sng" algn="ctr">
              <a:solidFill>
                <a:srgbClr val="8C3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8CFC59-822E-BE4A-9D8F-B80CBECCB568}"/>
                </a:ext>
              </a:extLst>
            </p:cNvPr>
            <p:cNvSpPr txBox="1"/>
            <p:nvPr/>
          </p:nvSpPr>
          <p:spPr>
            <a:xfrm>
              <a:off x="2823541" y="2797141"/>
              <a:ext cx="1229823" cy="400110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Data Visualization &amp;</a:t>
              </a:r>
            </a:p>
            <a:p>
              <a:pPr defTabSz="685783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Analysis</a:t>
              </a:r>
            </a:p>
          </p:txBody>
        </p: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775F7911-AA6A-064B-8870-A72EC9B5B5DD}"/>
              </a:ext>
            </a:extLst>
          </p:cNvPr>
          <p:cNvSpPr/>
          <p:nvPr/>
        </p:nvSpPr>
        <p:spPr>
          <a:xfrm>
            <a:off x="1696681" y="2021936"/>
            <a:ext cx="275441" cy="275441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783">
              <a:defRPr/>
            </a:pPr>
            <a:endParaRPr lang="en-US" kern="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793EC18-DC13-1641-B93A-80B2058A7DE4}"/>
              </a:ext>
            </a:extLst>
          </p:cNvPr>
          <p:cNvSpPr txBox="1"/>
          <p:nvPr/>
        </p:nvSpPr>
        <p:spPr>
          <a:xfrm>
            <a:off x="457200" y="2021936"/>
            <a:ext cx="1194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000" dirty="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Business Problem </a:t>
            </a:r>
            <a:r>
              <a:rPr lang="mr-IN" sz="1000" dirty="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–</a:t>
            </a:r>
            <a:endParaRPr lang="en-US" sz="1000" dirty="0">
              <a:solidFill>
                <a:prstClr val="white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C76E4E-6A20-344E-9A63-ADC00A99FAD7}"/>
              </a:ext>
            </a:extLst>
          </p:cNvPr>
          <p:cNvGrpSpPr/>
          <p:nvPr/>
        </p:nvGrpSpPr>
        <p:grpSpPr>
          <a:xfrm>
            <a:off x="1158894" y="2736923"/>
            <a:ext cx="1389095" cy="285750"/>
            <a:chOff x="689082" y="1139003"/>
            <a:chExt cx="1345636" cy="28575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C6C38D3-82E8-8342-A8CB-71C6906976DE}"/>
                </a:ext>
              </a:extLst>
            </p:cNvPr>
            <p:cNvSpPr txBox="1"/>
            <p:nvPr/>
          </p:nvSpPr>
          <p:spPr>
            <a:xfrm>
              <a:off x="689082" y="1149920"/>
              <a:ext cx="12130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ML problem framing</a:t>
              </a: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A455514F-EC23-084C-BFCF-FC8753DCC6B3}"/>
                </a:ext>
              </a:extLst>
            </p:cNvPr>
            <p:cNvSpPr/>
            <p:nvPr/>
          </p:nvSpPr>
          <p:spPr>
            <a:xfrm>
              <a:off x="738290" y="1139003"/>
              <a:ext cx="1296428" cy="285750"/>
            </a:xfrm>
            <a:prstGeom prst="roundRect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C1A8082-D3C6-DC44-89AF-2C167F570B94}"/>
              </a:ext>
            </a:extLst>
          </p:cNvPr>
          <p:cNvGrpSpPr/>
          <p:nvPr/>
        </p:nvGrpSpPr>
        <p:grpSpPr>
          <a:xfrm>
            <a:off x="3313782" y="2736920"/>
            <a:ext cx="1236489" cy="285750"/>
            <a:chOff x="2331927" y="1287625"/>
            <a:chExt cx="1236489" cy="285750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6F6C41E1-1F25-7341-A180-22BA3D2A4F57}"/>
                </a:ext>
              </a:extLst>
            </p:cNvPr>
            <p:cNvSpPr/>
            <p:nvPr/>
          </p:nvSpPr>
          <p:spPr>
            <a:xfrm>
              <a:off x="2331927" y="1287625"/>
              <a:ext cx="1236489" cy="285750"/>
            </a:xfrm>
            <a:prstGeom prst="roundRect">
              <a:avLst/>
            </a:prstGeom>
            <a:noFill/>
            <a:ln w="9525" cap="flat" cmpd="sng" algn="ctr">
              <a:solidFill>
                <a:srgbClr val="00BA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5BE9C01-6358-9C49-85DC-67DFCAAB456E}"/>
                </a:ext>
              </a:extLst>
            </p:cNvPr>
            <p:cNvSpPr txBox="1"/>
            <p:nvPr/>
          </p:nvSpPr>
          <p:spPr>
            <a:xfrm>
              <a:off x="2413004" y="1307450"/>
              <a:ext cx="9765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Data Collection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4DF0FAA-9E54-F345-B0FF-76EBBF3E651E}"/>
              </a:ext>
            </a:extLst>
          </p:cNvPr>
          <p:cNvGrpSpPr/>
          <p:nvPr/>
        </p:nvGrpSpPr>
        <p:grpSpPr>
          <a:xfrm>
            <a:off x="3282028" y="3244426"/>
            <a:ext cx="1236489" cy="285750"/>
            <a:chOff x="2331927" y="1770841"/>
            <a:chExt cx="1236489" cy="285750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72E793C-AA92-FC41-8A8A-4989775C97E9}"/>
                </a:ext>
              </a:extLst>
            </p:cNvPr>
            <p:cNvSpPr txBox="1"/>
            <p:nvPr/>
          </p:nvSpPr>
          <p:spPr>
            <a:xfrm>
              <a:off x="2413004" y="1770841"/>
              <a:ext cx="10374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1000" kern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Data Integration</a:t>
              </a:r>
              <a:endParaRPr lang="en-US" sz="1000" kern="0" dirty="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A1D76F9C-E2AE-8742-9C8E-09340158E4A6}"/>
                </a:ext>
              </a:extLst>
            </p:cNvPr>
            <p:cNvSpPr/>
            <p:nvPr/>
          </p:nvSpPr>
          <p:spPr>
            <a:xfrm>
              <a:off x="2331927" y="1770841"/>
              <a:ext cx="1236489" cy="285750"/>
            </a:xfrm>
            <a:prstGeom prst="roundRect">
              <a:avLst/>
            </a:prstGeom>
            <a:noFill/>
            <a:ln w="9525" cap="flat" cmpd="sng" algn="ctr">
              <a:solidFill>
                <a:srgbClr val="00BA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C72A275-552D-BB4F-8CF4-55DD67FDFD26}"/>
              </a:ext>
            </a:extLst>
          </p:cNvPr>
          <p:cNvGrpSpPr/>
          <p:nvPr/>
        </p:nvGrpSpPr>
        <p:grpSpPr>
          <a:xfrm>
            <a:off x="3240599" y="3722751"/>
            <a:ext cx="1279585" cy="412016"/>
            <a:chOff x="2300933" y="2235339"/>
            <a:chExt cx="1279585" cy="4120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45EBBD62-8740-DB49-BE88-3A50C5978349}"/>
                </a:ext>
              </a:extLst>
            </p:cNvPr>
            <p:cNvSpPr/>
            <p:nvPr/>
          </p:nvSpPr>
          <p:spPr>
            <a:xfrm>
              <a:off x="2344029" y="2235339"/>
              <a:ext cx="1236489" cy="412016"/>
            </a:xfrm>
            <a:prstGeom prst="roundRect">
              <a:avLst/>
            </a:prstGeom>
            <a:noFill/>
            <a:ln w="9525" cap="flat" cmpd="sng" algn="ctr">
              <a:solidFill>
                <a:srgbClr val="00BA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C1A1483-D5B1-1A4F-9701-E4EF99802688}"/>
                </a:ext>
              </a:extLst>
            </p:cNvPr>
            <p:cNvSpPr txBox="1"/>
            <p:nvPr/>
          </p:nvSpPr>
          <p:spPr>
            <a:xfrm>
              <a:off x="2300933" y="2247245"/>
              <a:ext cx="1189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Data Preparation &amp;</a:t>
              </a:r>
            </a:p>
            <a:p>
              <a:pPr defTabSz="685783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Cleaning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B633E93-2A6F-244B-B825-38B9115B18F2}"/>
              </a:ext>
            </a:extLst>
          </p:cNvPr>
          <p:cNvGrpSpPr/>
          <p:nvPr/>
        </p:nvGrpSpPr>
        <p:grpSpPr>
          <a:xfrm>
            <a:off x="4829950" y="3683566"/>
            <a:ext cx="1294826" cy="285750"/>
            <a:chOff x="2262323" y="2815088"/>
            <a:chExt cx="1294826" cy="285750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8C584617-156E-D64E-A1AF-FF72419F743C}"/>
                </a:ext>
              </a:extLst>
            </p:cNvPr>
            <p:cNvSpPr/>
            <p:nvPr/>
          </p:nvSpPr>
          <p:spPr>
            <a:xfrm>
              <a:off x="2320660" y="2815088"/>
              <a:ext cx="1236489" cy="285750"/>
            </a:xfrm>
            <a:prstGeom prst="roundRect">
              <a:avLst/>
            </a:prstGeom>
            <a:noFill/>
            <a:ln w="9525" cap="flat" cmpd="sng" algn="ctr">
              <a:solidFill>
                <a:srgbClr val="8C3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A8CD2D8-DA09-A64F-99F3-1C35E2923415}"/>
                </a:ext>
              </a:extLst>
            </p:cNvPr>
            <p:cNvSpPr txBox="1"/>
            <p:nvPr/>
          </p:nvSpPr>
          <p:spPr>
            <a:xfrm>
              <a:off x="2262323" y="2822837"/>
              <a:ext cx="1234633" cy="246221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1000" kern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Feature Engineering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264D189-0798-C64A-BD46-37F07C6F11EE}"/>
              </a:ext>
            </a:extLst>
          </p:cNvPr>
          <p:cNvGrpSpPr/>
          <p:nvPr/>
        </p:nvGrpSpPr>
        <p:grpSpPr>
          <a:xfrm>
            <a:off x="4892665" y="4167832"/>
            <a:ext cx="1255460" cy="428099"/>
            <a:chOff x="2300933" y="3248235"/>
            <a:chExt cx="1255460" cy="42809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19C89CE0-ABA7-094E-BF15-24133C04C433}"/>
                </a:ext>
              </a:extLst>
            </p:cNvPr>
            <p:cNvSpPr/>
            <p:nvPr/>
          </p:nvSpPr>
          <p:spPr>
            <a:xfrm>
              <a:off x="2319904" y="3248235"/>
              <a:ext cx="1236489" cy="428099"/>
            </a:xfrm>
            <a:prstGeom prst="roundRect">
              <a:avLst/>
            </a:prstGeom>
            <a:noFill/>
            <a:ln w="9525" cap="flat" cmpd="sng" algn="ctr">
              <a:solidFill>
                <a:srgbClr val="8C3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10770DB-5DC7-5347-892B-9AA10038ACC7}"/>
                </a:ext>
              </a:extLst>
            </p:cNvPr>
            <p:cNvSpPr txBox="1"/>
            <p:nvPr/>
          </p:nvSpPr>
          <p:spPr>
            <a:xfrm>
              <a:off x="2300933" y="3258055"/>
              <a:ext cx="1119217" cy="400110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Model Training &amp;</a:t>
              </a:r>
            </a:p>
            <a:p>
              <a:pPr defTabSz="685783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Parameter Tuning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45FBEBA-2479-1445-A630-295FA0C6E786}"/>
              </a:ext>
            </a:extLst>
          </p:cNvPr>
          <p:cNvGrpSpPr/>
          <p:nvPr/>
        </p:nvGrpSpPr>
        <p:grpSpPr>
          <a:xfrm>
            <a:off x="4910654" y="4800858"/>
            <a:ext cx="1236489" cy="285750"/>
            <a:chOff x="2314968" y="3865331"/>
            <a:chExt cx="1236489" cy="285750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A258F4A7-9C51-DB40-9FC8-A3E36E733FFA}"/>
                </a:ext>
              </a:extLst>
            </p:cNvPr>
            <p:cNvSpPr/>
            <p:nvPr/>
          </p:nvSpPr>
          <p:spPr>
            <a:xfrm>
              <a:off x="2314968" y="3865331"/>
              <a:ext cx="1236489" cy="285750"/>
            </a:xfrm>
            <a:prstGeom prst="roundRect">
              <a:avLst/>
            </a:prstGeom>
            <a:noFill/>
            <a:ln w="9525" cap="flat" cmpd="sng" algn="ctr">
              <a:solidFill>
                <a:srgbClr val="8C3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B95B27C-69F6-6B4F-ADC8-795399A0D918}"/>
                </a:ext>
              </a:extLst>
            </p:cNvPr>
            <p:cNvSpPr txBox="1"/>
            <p:nvPr/>
          </p:nvSpPr>
          <p:spPr>
            <a:xfrm>
              <a:off x="2365795" y="3886077"/>
              <a:ext cx="1095172" cy="246221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1000" kern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Model Evaluation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0BAE8D1-36BA-CE43-BE60-DD4DB0E9D812}"/>
              </a:ext>
            </a:extLst>
          </p:cNvPr>
          <p:cNvGrpSpPr/>
          <p:nvPr/>
        </p:nvGrpSpPr>
        <p:grpSpPr>
          <a:xfrm>
            <a:off x="5086090" y="5413508"/>
            <a:ext cx="880231" cy="682492"/>
            <a:chOff x="3960771" y="2815088"/>
            <a:chExt cx="880231" cy="682492"/>
          </a:xfrm>
        </p:grpSpPr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7766AFB0-8EA5-2945-8CE6-2C0C0B89859F}"/>
                </a:ext>
              </a:extLst>
            </p:cNvPr>
            <p:cNvSpPr/>
            <p:nvPr/>
          </p:nvSpPr>
          <p:spPr>
            <a:xfrm>
              <a:off x="3960771" y="2815088"/>
              <a:ext cx="880231" cy="682492"/>
            </a:xfrm>
            <a:prstGeom prst="diamond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751BDF2-63CC-C243-A3C8-B818214EB029}"/>
                </a:ext>
              </a:extLst>
            </p:cNvPr>
            <p:cNvSpPr txBox="1"/>
            <p:nvPr/>
          </p:nvSpPr>
          <p:spPr>
            <a:xfrm>
              <a:off x="4045592" y="2977281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Are Business </a:t>
              </a:r>
            </a:p>
            <a:p>
              <a:pPr defTabSz="685783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Goals met?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C08E839-A060-4341-B1B6-382BFCA4E97C}"/>
              </a:ext>
            </a:extLst>
          </p:cNvPr>
          <p:cNvGrpSpPr/>
          <p:nvPr/>
        </p:nvGrpSpPr>
        <p:grpSpPr>
          <a:xfrm>
            <a:off x="6687412" y="4859704"/>
            <a:ext cx="1242812" cy="285750"/>
            <a:chOff x="2308645" y="3865331"/>
            <a:chExt cx="1242812" cy="285750"/>
          </a:xfrm>
        </p:grpSpPr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0FE1056E-70F5-8F45-B159-464C1D78EFBF}"/>
                </a:ext>
              </a:extLst>
            </p:cNvPr>
            <p:cNvSpPr/>
            <p:nvPr/>
          </p:nvSpPr>
          <p:spPr>
            <a:xfrm>
              <a:off x="2314968" y="3865331"/>
              <a:ext cx="1236489" cy="285750"/>
            </a:xfrm>
            <a:prstGeom prst="roundRect">
              <a:avLst/>
            </a:prstGeom>
            <a:noFill/>
            <a:ln w="9525" cap="flat" cmpd="sng" algn="ctr">
              <a:solidFill>
                <a:srgbClr val="FCB64C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FA59893-E402-EF44-84AC-94AEDD2E1C9C}"/>
                </a:ext>
              </a:extLst>
            </p:cNvPr>
            <p:cNvSpPr txBox="1"/>
            <p:nvPr/>
          </p:nvSpPr>
          <p:spPr>
            <a:xfrm>
              <a:off x="2308645" y="3886077"/>
              <a:ext cx="11913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Model Deployment</a:t>
              </a:r>
            </a:p>
          </p:txBody>
        </p:sp>
      </p:grp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F5DB2CC4-0835-AD45-8AA7-D8210B37981F}"/>
              </a:ext>
            </a:extLst>
          </p:cNvPr>
          <p:cNvCxnSpPr>
            <a:stCxn id="88" idx="3"/>
            <a:endCxn id="91" idx="2"/>
          </p:cNvCxnSpPr>
          <p:nvPr/>
        </p:nvCxnSpPr>
        <p:spPr>
          <a:xfrm flipV="1">
            <a:off x="5966321" y="5145462"/>
            <a:ext cx="1345656" cy="609292"/>
          </a:xfrm>
          <a:prstGeom prst="bentConnector2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AC6F844F-7457-9548-829E-882694875C48}"/>
              </a:ext>
            </a:extLst>
          </p:cNvPr>
          <p:cNvSpPr/>
          <p:nvPr/>
        </p:nvSpPr>
        <p:spPr>
          <a:xfrm>
            <a:off x="7176810" y="4352240"/>
            <a:ext cx="275441" cy="275441"/>
          </a:xfrm>
          <a:prstGeom prst="ellipse">
            <a:avLst/>
          </a:prstGeom>
          <a:solidFill>
            <a:srgbClr val="33D557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783">
              <a:defRPr/>
            </a:pPr>
            <a:endParaRPr lang="en-US" kern="0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5391822-DCB4-A34C-8AB6-BCE7A26B985D}"/>
              </a:ext>
            </a:extLst>
          </p:cNvPr>
          <p:cNvGrpSpPr/>
          <p:nvPr/>
        </p:nvGrpSpPr>
        <p:grpSpPr>
          <a:xfrm>
            <a:off x="6699050" y="3658453"/>
            <a:ext cx="1236489" cy="428099"/>
            <a:chOff x="2319904" y="3248235"/>
            <a:chExt cx="1236489" cy="428099"/>
          </a:xfrm>
        </p:grpSpPr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1E155C16-B7B2-B942-9AA5-53DB6931F920}"/>
                </a:ext>
              </a:extLst>
            </p:cNvPr>
            <p:cNvSpPr/>
            <p:nvPr/>
          </p:nvSpPr>
          <p:spPr>
            <a:xfrm>
              <a:off x="2319904" y="3248235"/>
              <a:ext cx="1236489" cy="428099"/>
            </a:xfrm>
            <a:prstGeom prst="roundRect">
              <a:avLst/>
            </a:prstGeom>
            <a:noFill/>
            <a:ln w="9525" cap="flat" cmpd="sng" algn="ctr">
              <a:solidFill>
                <a:srgbClr val="FCB64C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CE81E28-76D1-254F-891A-CD2B6DF0D255}"/>
                </a:ext>
              </a:extLst>
            </p:cNvPr>
            <p:cNvSpPr txBox="1"/>
            <p:nvPr/>
          </p:nvSpPr>
          <p:spPr>
            <a:xfrm>
              <a:off x="2485590" y="3258055"/>
              <a:ext cx="9156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3">
                <a:defRPr/>
              </a:pPr>
              <a:r>
                <a:rPr lang="en-US" sz="1000" kern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Monitoring &amp; </a:t>
              </a:r>
            </a:p>
            <a:p>
              <a:pPr algn="ctr" defTabSz="685783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Debugging</a:t>
              </a:r>
            </a:p>
          </p:txBody>
        </p:sp>
      </p:grp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B1FA2433-2E5B-2F4A-B33C-E28E4A2F5A88}"/>
              </a:ext>
            </a:extLst>
          </p:cNvPr>
          <p:cNvCxnSpPr>
            <a:stCxn id="96" idx="0"/>
            <a:endCxn id="70" idx="3"/>
          </p:cNvCxnSpPr>
          <p:nvPr/>
        </p:nvCxnSpPr>
        <p:spPr>
          <a:xfrm rot="16200000" flipV="1">
            <a:off x="5544453" y="1885611"/>
            <a:ext cx="778656" cy="2767028"/>
          </a:xfrm>
          <a:prstGeom prst="bentConnector2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B5FB2A2-2734-CD46-A533-53735BB68908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3932024" y="3022670"/>
            <a:ext cx="0" cy="221754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3D46244-C7C2-4941-9BF4-D729162F556F}"/>
              </a:ext>
            </a:extLst>
          </p:cNvPr>
          <p:cNvCxnSpPr>
            <a:stCxn id="74" idx="2"/>
            <a:endCxn id="76" idx="0"/>
          </p:cNvCxnSpPr>
          <p:nvPr/>
        </p:nvCxnSpPr>
        <p:spPr>
          <a:xfrm>
            <a:off x="3900275" y="3530174"/>
            <a:ext cx="1667" cy="192573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7837636-A043-B642-AF77-45C2A2411543}"/>
              </a:ext>
            </a:extLst>
          </p:cNvPr>
          <p:cNvCxnSpPr>
            <a:stCxn id="91" idx="0"/>
            <a:endCxn id="94" idx="4"/>
          </p:cNvCxnSpPr>
          <p:nvPr/>
        </p:nvCxnSpPr>
        <p:spPr>
          <a:xfrm flipV="1">
            <a:off x="7311978" y="4627681"/>
            <a:ext cx="2552" cy="232031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433BDA3-7C40-4948-BBFC-586BA16FDCCB}"/>
              </a:ext>
            </a:extLst>
          </p:cNvPr>
          <p:cNvCxnSpPr>
            <a:stCxn id="94" idx="0"/>
            <a:endCxn id="96" idx="2"/>
          </p:cNvCxnSpPr>
          <p:nvPr/>
        </p:nvCxnSpPr>
        <p:spPr>
          <a:xfrm flipV="1">
            <a:off x="7314529" y="4086552"/>
            <a:ext cx="2766" cy="265688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2CF01DE-3C3A-F34C-BE9D-8B20C4ADD5FD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5506531" y="3969313"/>
            <a:ext cx="23349" cy="198518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609443F-E7E9-CC47-8E8E-886CF9B712C5}"/>
              </a:ext>
            </a:extLst>
          </p:cNvPr>
          <p:cNvCxnSpPr>
            <a:stCxn id="82" idx="2"/>
            <a:endCxn id="85" idx="0"/>
          </p:cNvCxnSpPr>
          <p:nvPr/>
        </p:nvCxnSpPr>
        <p:spPr>
          <a:xfrm flipH="1">
            <a:off x="5528899" y="4595931"/>
            <a:ext cx="981" cy="204935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8DBA57E-3A87-CC43-A215-47A9142A93F3}"/>
              </a:ext>
            </a:extLst>
          </p:cNvPr>
          <p:cNvCxnSpPr>
            <a:stCxn id="85" idx="2"/>
            <a:endCxn id="88" idx="0"/>
          </p:cNvCxnSpPr>
          <p:nvPr/>
        </p:nvCxnSpPr>
        <p:spPr>
          <a:xfrm flipH="1">
            <a:off x="5526208" y="5086614"/>
            <a:ext cx="2691" cy="326892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D78E6BF4-63B8-1C4F-BB55-A7CF96ED94C0}"/>
              </a:ext>
            </a:extLst>
          </p:cNvPr>
          <p:cNvCxnSpPr/>
          <p:nvPr/>
        </p:nvCxnSpPr>
        <p:spPr>
          <a:xfrm flipV="1">
            <a:off x="4525172" y="3814422"/>
            <a:ext cx="362178" cy="78638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FB4E799-4284-FD47-BA43-6E5593760C0F}"/>
              </a:ext>
            </a:extLst>
          </p:cNvPr>
          <p:cNvCxnSpPr>
            <a:cxnSpLocks/>
            <a:stCxn id="76" idx="2"/>
            <a:endCxn id="63" idx="0"/>
          </p:cNvCxnSpPr>
          <p:nvPr/>
        </p:nvCxnSpPr>
        <p:spPr>
          <a:xfrm flipH="1">
            <a:off x="3851455" y="4134767"/>
            <a:ext cx="50485" cy="265992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F43C7B5A-E341-D243-B104-78D0FE854E16}"/>
              </a:ext>
            </a:extLst>
          </p:cNvPr>
          <p:cNvCxnSpPr>
            <a:stCxn id="88" idx="1"/>
            <a:endCxn id="62" idx="2"/>
          </p:cNvCxnSpPr>
          <p:nvPr/>
        </p:nvCxnSpPr>
        <p:spPr>
          <a:xfrm rot="10800000">
            <a:off x="3897887" y="4800868"/>
            <a:ext cx="1188205" cy="953887"/>
          </a:xfrm>
          <a:prstGeom prst="bentConnector2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846188D6-BCE0-8A40-845B-30DE4C3CC5FC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2547989" y="2879795"/>
            <a:ext cx="765790" cy="0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1424AA0C-E4FB-1A42-978D-1F886F51E123}"/>
              </a:ext>
            </a:extLst>
          </p:cNvPr>
          <p:cNvCxnSpPr>
            <a:stCxn id="88" idx="1"/>
            <a:endCxn id="70" idx="1"/>
          </p:cNvCxnSpPr>
          <p:nvPr/>
        </p:nvCxnSpPr>
        <p:spPr>
          <a:xfrm rot="10800000">
            <a:off x="3313779" y="2879798"/>
            <a:ext cx="1772312" cy="2874957"/>
          </a:xfrm>
          <a:prstGeom prst="bentConnector3">
            <a:avLst>
              <a:gd name="adj1" fmla="val 112898"/>
            </a:avLst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ADCF260-4C97-9D48-ACD3-CBEF00EA85ED}"/>
              </a:ext>
            </a:extLst>
          </p:cNvPr>
          <p:cNvCxnSpPr>
            <a:stCxn id="64" idx="4"/>
            <a:endCxn id="67" idx="0"/>
          </p:cNvCxnSpPr>
          <p:nvPr/>
        </p:nvCxnSpPr>
        <p:spPr>
          <a:xfrm flipH="1">
            <a:off x="1785027" y="2297377"/>
            <a:ext cx="49375" cy="450463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01227D52-002A-1C41-BEE2-3217E3ADAA22}"/>
              </a:ext>
            </a:extLst>
          </p:cNvPr>
          <p:cNvSpPr txBox="1"/>
          <p:nvPr/>
        </p:nvSpPr>
        <p:spPr>
          <a:xfrm>
            <a:off x="7394235" y="4374365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mr-IN" sz="1000" dirty="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–</a:t>
            </a:r>
            <a:r>
              <a:rPr lang="en-US" sz="1000" dirty="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 Predictions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84C7BD7-8C41-A040-A009-5AD0D4265F36}"/>
              </a:ext>
            </a:extLst>
          </p:cNvPr>
          <p:cNvSpPr txBox="1"/>
          <p:nvPr/>
        </p:nvSpPr>
        <p:spPr>
          <a:xfrm>
            <a:off x="5890401" y="5508533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80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Yes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8DB2326-D72E-014D-8086-AE894485B813}"/>
              </a:ext>
            </a:extLst>
          </p:cNvPr>
          <p:cNvSpPr txBox="1"/>
          <p:nvPr/>
        </p:nvSpPr>
        <p:spPr>
          <a:xfrm>
            <a:off x="4677607" y="5492003"/>
            <a:ext cx="3048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800" dirty="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No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5B061ED-C3D6-FD4A-88B5-C954C6B50393}"/>
              </a:ext>
            </a:extLst>
          </p:cNvPr>
          <p:cNvSpPr txBox="1"/>
          <p:nvPr/>
        </p:nvSpPr>
        <p:spPr>
          <a:xfrm rot="16200000">
            <a:off x="2490078" y="3798903"/>
            <a:ext cx="1002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80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Data Augmentation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6C0E74C-EE2F-1D4D-A4D7-C6FC4B0C6A51}"/>
              </a:ext>
            </a:extLst>
          </p:cNvPr>
          <p:cNvSpPr txBox="1"/>
          <p:nvPr/>
        </p:nvSpPr>
        <p:spPr>
          <a:xfrm rot="16200000">
            <a:off x="3334346" y="5172031"/>
            <a:ext cx="784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80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Feature</a:t>
            </a:r>
          </a:p>
          <a:p>
            <a:pPr defTabSz="685783"/>
            <a:r>
              <a:rPr lang="en-US" sz="800" dirty="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Augmentation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AEE97A7-1970-E544-B91A-075FC01E2472}"/>
              </a:ext>
            </a:extLst>
          </p:cNvPr>
          <p:cNvSpPr txBox="1"/>
          <p:nvPr/>
        </p:nvSpPr>
        <p:spPr>
          <a:xfrm>
            <a:off x="5535963" y="2647922"/>
            <a:ext cx="6479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800" dirty="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Re-training</a:t>
            </a:r>
          </a:p>
        </p:txBody>
      </p:sp>
    </p:spTree>
    <p:extLst>
      <p:ext uri="{BB962C8B-B14F-4D97-AF65-F5344CB8AC3E}">
        <p14:creationId xmlns:p14="http://schemas.microsoft.com/office/powerpoint/2010/main" val="12531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15B1-0303-294D-A802-C09A01FA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847" y="914400"/>
            <a:ext cx="3471353" cy="55347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The Data Platform</a:t>
            </a:r>
            <a:br>
              <a:rPr lang="en-US" dirty="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</a:b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122C38-DE54-E24B-ABA4-7C16EA4DCE30}"/>
              </a:ext>
            </a:extLst>
          </p:cNvPr>
          <p:cNvSpPr txBox="1"/>
          <p:nvPr/>
        </p:nvSpPr>
        <p:spPr>
          <a:xfrm>
            <a:off x="3453112" y="4476954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000" dirty="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Data Visualization &amp;</a:t>
            </a:r>
          </a:p>
          <a:p>
            <a:pPr defTabSz="685783"/>
            <a:r>
              <a:rPr lang="en-US" sz="1000" dirty="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Analysis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6C019A7-D011-1A45-A6B8-B3653D1DEF38}"/>
              </a:ext>
            </a:extLst>
          </p:cNvPr>
          <p:cNvSpPr/>
          <p:nvPr/>
        </p:nvSpPr>
        <p:spPr>
          <a:xfrm>
            <a:off x="1928158" y="2098136"/>
            <a:ext cx="275441" cy="275441"/>
          </a:xfrm>
          <a:prstGeom prst="ellipse">
            <a:avLst/>
          </a:prstGeom>
          <a:solidFill>
            <a:srgbClr val="F8F8F8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783">
              <a:defRPr/>
            </a:pPr>
            <a:endParaRPr lang="en-US" kern="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B77799-66B6-9A49-B257-808C523B2BF0}"/>
              </a:ext>
            </a:extLst>
          </p:cNvPr>
          <p:cNvSpPr txBox="1"/>
          <p:nvPr/>
        </p:nvSpPr>
        <p:spPr>
          <a:xfrm>
            <a:off x="685800" y="2098136"/>
            <a:ext cx="1194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000" dirty="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Business Problem </a:t>
            </a:r>
            <a:r>
              <a:rPr lang="mr-IN" sz="1000" dirty="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–</a:t>
            </a:r>
            <a:endParaRPr lang="en-US" sz="1000" dirty="0">
              <a:solidFill>
                <a:prstClr val="white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C2736B0-F0C9-0542-A762-BCF0CFEA5D30}"/>
              </a:ext>
            </a:extLst>
          </p:cNvPr>
          <p:cNvGrpSpPr/>
          <p:nvPr/>
        </p:nvGrpSpPr>
        <p:grpSpPr>
          <a:xfrm>
            <a:off x="1387494" y="2813124"/>
            <a:ext cx="1389095" cy="285750"/>
            <a:chOff x="689082" y="1139003"/>
            <a:chExt cx="1345636" cy="28575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46C2403-D0E1-634F-B0C3-309898492E8E}"/>
                </a:ext>
              </a:extLst>
            </p:cNvPr>
            <p:cNvSpPr txBox="1"/>
            <p:nvPr/>
          </p:nvSpPr>
          <p:spPr>
            <a:xfrm>
              <a:off x="689082" y="1149920"/>
              <a:ext cx="12130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ML problem framing</a:t>
              </a: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71F09103-DE15-1A46-A275-FF4C6E274D04}"/>
                </a:ext>
              </a:extLst>
            </p:cNvPr>
            <p:cNvSpPr/>
            <p:nvPr/>
          </p:nvSpPr>
          <p:spPr>
            <a:xfrm>
              <a:off x="738290" y="1139003"/>
              <a:ext cx="1296428" cy="285750"/>
            </a:xfrm>
            <a:prstGeom prst="roundRect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442DEE-9E52-8C41-BC80-A0DE91964502}"/>
              </a:ext>
            </a:extLst>
          </p:cNvPr>
          <p:cNvGrpSpPr/>
          <p:nvPr/>
        </p:nvGrpSpPr>
        <p:grpSpPr>
          <a:xfrm>
            <a:off x="3542382" y="2813120"/>
            <a:ext cx="1236489" cy="285750"/>
            <a:chOff x="2331927" y="1287625"/>
            <a:chExt cx="1236489" cy="285750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92264383-7FBB-464D-9DA4-B49968A272C6}"/>
                </a:ext>
              </a:extLst>
            </p:cNvPr>
            <p:cNvSpPr/>
            <p:nvPr/>
          </p:nvSpPr>
          <p:spPr>
            <a:xfrm>
              <a:off x="2331927" y="1287625"/>
              <a:ext cx="1236489" cy="285750"/>
            </a:xfrm>
            <a:prstGeom prst="roundRect">
              <a:avLst/>
            </a:prstGeom>
            <a:noFill/>
            <a:ln w="9525" cap="flat" cmpd="sng" algn="ctr">
              <a:solidFill>
                <a:srgbClr val="00BA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06F5DEC-9C99-C242-BB79-43AD7C98A3F4}"/>
                </a:ext>
              </a:extLst>
            </p:cNvPr>
            <p:cNvSpPr txBox="1"/>
            <p:nvPr/>
          </p:nvSpPr>
          <p:spPr>
            <a:xfrm>
              <a:off x="2413004" y="1307450"/>
              <a:ext cx="9765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Data Collection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65DC5C8-3B57-7940-AF08-A8318F363323}"/>
              </a:ext>
            </a:extLst>
          </p:cNvPr>
          <p:cNvGrpSpPr/>
          <p:nvPr/>
        </p:nvGrpSpPr>
        <p:grpSpPr>
          <a:xfrm>
            <a:off x="3510628" y="3320626"/>
            <a:ext cx="1236489" cy="285750"/>
            <a:chOff x="2331927" y="1770841"/>
            <a:chExt cx="1236489" cy="285750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506F02E-8AC1-084C-9A4F-F29E4394B14C}"/>
                </a:ext>
              </a:extLst>
            </p:cNvPr>
            <p:cNvSpPr txBox="1"/>
            <p:nvPr/>
          </p:nvSpPr>
          <p:spPr>
            <a:xfrm>
              <a:off x="2413004" y="1770841"/>
              <a:ext cx="10374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1000" kern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Data Integration</a:t>
              </a:r>
              <a:endParaRPr lang="en-US" sz="1000" kern="0" dirty="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6441FDC2-02F5-464B-A031-61C778D25115}"/>
                </a:ext>
              </a:extLst>
            </p:cNvPr>
            <p:cNvSpPr/>
            <p:nvPr/>
          </p:nvSpPr>
          <p:spPr>
            <a:xfrm>
              <a:off x="2331927" y="1770841"/>
              <a:ext cx="1236489" cy="285750"/>
            </a:xfrm>
            <a:prstGeom prst="roundRect">
              <a:avLst/>
            </a:prstGeom>
            <a:noFill/>
            <a:ln w="9525" cap="flat" cmpd="sng" algn="ctr">
              <a:solidFill>
                <a:srgbClr val="00BA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36339CB-948E-9240-8CA9-595ED47E7988}"/>
              </a:ext>
            </a:extLst>
          </p:cNvPr>
          <p:cNvGrpSpPr/>
          <p:nvPr/>
        </p:nvGrpSpPr>
        <p:grpSpPr>
          <a:xfrm>
            <a:off x="3469199" y="3798951"/>
            <a:ext cx="1279585" cy="412016"/>
            <a:chOff x="2300933" y="2235339"/>
            <a:chExt cx="1279585" cy="412016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5CFCC8A3-8982-AB44-B935-40E9682A9355}"/>
                </a:ext>
              </a:extLst>
            </p:cNvPr>
            <p:cNvSpPr/>
            <p:nvPr/>
          </p:nvSpPr>
          <p:spPr>
            <a:xfrm>
              <a:off x="2344029" y="2235339"/>
              <a:ext cx="1236489" cy="412016"/>
            </a:xfrm>
            <a:prstGeom prst="roundRect">
              <a:avLst/>
            </a:prstGeom>
            <a:noFill/>
            <a:ln w="9525" cap="flat" cmpd="sng" algn="ctr">
              <a:solidFill>
                <a:srgbClr val="00BA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C42F4C7-3EA9-0E4A-91B6-2F6C2D2CD7F2}"/>
                </a:ext>
              </a:extLst>
            </p:cNvPr>
            <p:cNvSpPr txBox="1"/>
            <p:nvPr/>
          </p:nvSpPr>
          <p:spPr>
            <a:xfrm>
              <a:off x="2300933" y="2247245"/>
              <a:ext cx="1189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Data Preparation &amp;</a:t>
              </a:r>
            </a:p>
            <a:p>
              <a:pPr defTabSz="685783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Cleaning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2A20532-E8EC-7245-AA5F-50ED1F76775D}"/>
              </a:ext>
            </a:extLst>
          </p:cNvPr>
          <p:cNvGrpSpPr/>
          <p:nvPr/>
        </p:nvGrpSpPr>
        <p:grpSpPr>
          <a:xfrm>
            <a:off x="5058550" y="3759766"/>
            <a:ext cx="1294826" cy="285750"/>
            <a:chOff x="2262323" y="2815088"/>
            <a:chExt cx="1294826" cy="285750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0523ED34-CC65-6A49-91D2-5271093DBB5A}"/>
                </a:ext>
              </a:extLst>
            </p:cNvPr>
            <p:cNvSpPr/>
            <p:nvPr/>
          </p:nvSpPr>
          <p:spPr>
            <a:xfrm>
              <a:off x="2320660" y="2815088"/>
              <a:ext cx="1236489" cy="285750"/>
            </a:xfrm>
            <a:prstGeom prst="roundRect">
              <a:avLst/>
            </a:prstGeom>
            <a:noFill/>
            <a:ln w="9525" cap="flat" cmpd="sng" algn="ctr">
              <a:solidFill>
                <a:srgbClr val="8C3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127A9F8-0F36-824D-B0A2-D3739799E5E9}"/>
                </a:ext>
              </a:extLst>
            </p:cNvPr>
            <p:cNvSpPr txBox="1"/>
            <p:nvPr/>
          </p:nvSpPr>
          <p:spPr>
            <a:xfrm>
              <a:off x="2262323" y="2822837"/>
              <a:ext cx="12346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1000" kern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Feature Engineering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F1C9C4-8A76-C04C-A3BF-2DD26E6A7135}"/>
              </a:ext>
            </a:extLst>
          </p:cNvPr>
          <p:cNvGrpSpPr/>
          <p:nvPr/>
        </p:nvGrpSpPr>
        <p:grpSpPr>
          <a:xfrm>
            <a:off x="5121265" y="4244032"/>
            <a:ext cx="1255460" cy="428099"/>
            <a:chOff x="2300933" y="3248235"/>
            <a:chExt cx="1255460" cy="42809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5C1681B-8DC6-C04D-9FDA-D475B5F766AE}"/>
                </a:ext>
              </a:extLst>
            </p:cNvPr>
            <p:cNvSpPr/>
            <p:nvPr/>
          </p:nvSpPr>
          <p:spPr>
            <a:xfrm>
              <a:off x="2319904" y="3248235"/>
              <a:ext cx="1236489" cy="428099"/>
            </a:xfrm>
            <a:prstGeom prst="roundRect">
              <a:avLst/>
            </a:prstGeom>
            <a:noFill/>
            <a:ln w="9525" cap="flat" cmpd="sng" algn="ctr">
              <a:solidFill>
                <a:srgbClr val="8C3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2D69B61-4A3A-6448-A56C-C1FF2469DED3}"/>
                </a:ext>
              </a:extLst>
            </p:cNvPr>
            <p:cNvSpPr txBox="1"/>
            <p:nvPr/>
          </p:nvSpPr>
          <p:spPr>
            <a:xfrm>
              <a:off x="2300933" y="3258055"/>
              <a:ext cx="11192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Model Training &amp;</a:t>
              </a:r>
            </a:p>
            <a:p>
              <a:pPr defTabSz="685783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Parameter Tuning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748750F-592C-5F43-82A5-E14B88DEA0D6}"/>
              </a:ext>
            </a:extLst>
          </p:cNvPr>
          <p:cNvGrpSpPr/>
          <p:nvPr/>
        </p:nvGrpSpPr>
        <p:grpSpPr>
          <a:xfrm>
            <a:off x="5139254" y="4877058"/>
            <a:ext cx="1236489" cy="285750"/>
            <a:chOff x="2314968" y="3865331"/>
            <a:chExt cx="1236489" cy="285750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C48C527D-5953-434A-9C79-653C8BA79319}"/>
                </a:ext>
              </a:extLst>
            </p:cNvPr>
            <p:cNvSpPr/>
            <p:nvPr/>
          </p:nvSpPr>
          <p:spPr>
            <a:xfrm>
              <a:off x="2314968" y="3865331"/>
              <a:ext cx="1236489" cy="285750"/>
            </a:xfrm>
            <a:prstGeom prst="roundRect">
              <a:avLst/>
            </a:prstGeom>
            <a:noFill/>
            <a:ln w="9525" cap="flat" cmpd="sng" algn="ctr">
              <a:solidFill>
                <a:srgbClr val="8C3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F07B022-6ED7-5B49-8635-8E2FDFD38E06}"/>
                </a:ext>
              </a:extLst>
            </p:cNvPr>
            <p:cNvSpPr txBox="1"/>
            <p:nvPr/>
          </p:nvSpPr>
          <p:spPr>
            <a:xfrm>
              <a:off x="2365795" y="3886077"/>
              <a:ext cx="10951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1000" kern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Model Evaluation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24A5F02-0E2D-CD4D-A3FB-EDE3827FD877}"/>
              </a:ext>
            </a:extLst>
          </p:cNvPr>
          <p:cNvGrpSpPr/>
          <p:nvPr/>
        </p:nvGrpSpPr>
        <p:grpSpPr>
          <a:xfrm>
            <a:off x="5314690" y="5489708"/>
            <a:ext cx="880231" cy="682492"/>
            <a:chOff x="3960771" y="2815088"/>
            <a:chExt cx="880231" cy="682492"/>
          </a:xfrm>
        </p:grpSpPr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92B5270D-105B-E542-A87D-91B413E272BD}"/>
                </a:ext>
              </a:extLst>
            </p:cNvPr>
            <p:cNvSpPr/>
            <p:nvPr/>
          </p:nvSpPr>
          <p:spPr>
            <a:xfrm>
              <a:off x="3960771" y="2815088"/>
              <a:ext cx="880231" cy="682492"/>
            </a:xfrm>
            <a:prstGeom prst="diamond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DF1557E-66FB-1049-B08E-54961C1E3101}"/>
                </a:ext>
              </a:extLst>
            </p:cNvPr>
            <p:cNvSpPr txBox="1"/>
            <p:nvPr/>
          </p:nvSpPr>
          <p:spPr>
            <a:xfrm>
              <a:off x="4045592" y="2977281"/>
              <a:ext cx="7360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Are Business </a:t>
              </a:r>
            </a:p>
            <a:p>
              <a:pPr defTabSz="685783">
                <a:defRPr/>
              </a:pPr>
              <a:r>
                <a:rPr lang="en-US" sz="8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Goals met?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35D3E11-AC0C-ED49-8A98-5349C19182AF}"/>
              </a:ext>
            </a:extLst>
          </p:cNvPr>
          <p:cNvGrpSpPr/>
          <p:nvPr/>
        </p:nvGrpSpPr>
        <p:grpSpPr>
          <a:xfrm>
            <a:off x="6916012" y="4935904"/>
            <a:ext cx="1242812" cy="285750"/>
            <a:chOff x="2308645" y="3865331"/>
            <a:chExt cx="1242812" cy="285750"/>
          </a:xfrm>
        </p:grpSpPr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074751AC-4C13-4F4B-AB88-22ECE7E8EDDE}"/>
                </a:ext>
              </a:extLst>
            </p:cNvPr>
            <p:cNvSpPr/>
            <p:nvPr/>
          </p:nvSpPr>
          <p:spPr>
            <a:xfrm>
              <a:off x="2314968" y="3865331"/>
              <a:ext cx="1236489" cy="285750"/>
            </a:xfrm>
            <a:prstGeom prst="roundRect">
              <a:avLst/>
            </a:prstGeom>
            <a:noFill/>
            <a:ln w="9525" cap="flat" cmpd="sng" algn="ctr">
              <a:solidFill>
                <a:srgbClr val="FCB64C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4A60C17-BD70-4D4A-A54A-80675BD04838}"/>
                </a:ext>
              </a:extLst>
            </p:cNvPr>
            <p:cNvSpPr txBox="1"/>
            <p:nvPr/>
          </p:nvSpPr>
          <p:spPr>
            <a:xfrm>
              <a:off x="2308645" y="3886077"/>
              <a:ext cx="11913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Model Deployment</a:t>
              </a:r>
            </a:p>
          </p:txBody>
        </p:sp>
      </p:grp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2D16BB6D-FDD8-F840-A403-EBC0630E4132}"/>
              </a:ext>
            </a:extLst>
          </p:cNvPr>
          <p:cNvCxnSpPr>
            <a:stCxn id="88" idx="3"/>
            <a:endCxn id="91" idx="2"/>
          </p:cNvCxnSpPr>
          <p:nvPr/>
        </p:nvCxnSpPr>
        <p:spPr>
          <a:xfrm flipV="1">
            <a:off x="6194921" y="5221661"/>
            <a:ext cx="1345656" cy="609292"/>
          </a:xfrm>
          <a:prstGeom prst="bentConnector2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17BF1CAD-BB38-5A4A-9C29-33E55D1B33CD}"/>
              </a:ext>
            </a:extLst>
          </p:cNvPr>
          <p:cNvSpPr/>
          <p:nvPr/>
        </p:nvSpPr>
        <p:spPr>
          <a:xfrm>
            <a:off x="7405410" y="4428440"/>
            <a:ext cx="275441" cy="275441"/>
          </a:xfrm>
          <a:prstGeom prst="ellipse">
            <a:avLst/>
          </a:prstGeom>
          <a:solidFill>
            <a:srgbClr val="33D557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783">
              <a:defRPr/>
            </a:pPr>
            <a:endParaRPr lang="en-US" kern="0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930CA80-B6BC-904A-83D3-63BF02785AC9}"/>
              </a:ext>
            </a:extLst>
          </p:cNvPr>
          <p:cNvGrpSpPr/>
          <p:nvPr/>
        </p:nvGrpSpPr>
        <p:grpSpPr>
          <a:xfrm>
            <a:off x="6927650" y="3734653"/>
            <a:ext cx="1236489" cy="428099"/>
            <a:chOff x="2319904" y="3248235"/>
            <a:chExt cx="1236489" cy="428099"/>
          </a:xfrm>
        </p:grpSpPr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278323B-E1D5-784E-B9C2-1520FC5AD2D4}"/>
                </a:ext>
              </a:extLst>
            </p:cNvPr>
            <p:cNvSpPr/>
            <p:nvPr/>
          </p:nvSpPr>
          <p:spPr>
            <a:xfrm>
              <a:off x="2319904" y="3248235"/>
              <a:ext cx="1236489" cy="428099"/>
            </a:xfrm>
            <a:prstGeom prst="roundRect">
              <a:avLst/>
            </a:prstGeom>
            <a:noFill/>
            <a:ln w="9525" cap="flat" cmpd="sng" algn="ctr">
              <a:solidFill>
                <a:srgbClr val="FCB64C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1CEBC43-6636-8341-B9B3-057AAA91BFA5}"/>
                </a:ext>
              </a:extLst>
            </p:cNvPr>
            <p:cNvSpPr txBox="1"/>
            <p:nvPr/>
          </p:nvSpPr>
          <p:spPr>
            <a:xfrm>
              <a:off x="2485590" y="3258055"/>
              <a:ext cx="9156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3">
                <a:defRPr/>
              </a:pPr>
              <a:r>
                <a:rPr lang="en-US" sz="1000" kern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Monitoring &amp; </a:t>
              </a:r>
            </a:p>
            <a:p>
              <a:pPr algn="ctr" defTabSz="685783">
                <a:defRPr/>
              </a:pPr>
              <a:r>
                <a:rPr lang="en-US" sz="10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Debugging</a:t>
              </a:r>
            </a:p>
          </p:txBody>
        </p:sp>
      </p:grp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003B8B6D-F6AB-F141-9973-7475B2AD3D2F}"/>
              </a:ext>
            </a:extLst>
          </p:cNvPr>
          <p:cNvCxnSpPr>
            <a:stCxn id="96" idx="0"/>
            <a:endCxn id="70" idx="3"/>
          </p:cNvCxnSpPr>
          <p:nvPr/>
        </p:nvCxnSpPr>
        <p:spPr>
          <a:xfrm rot="16200000" flipV="1">
            <a:off x="5773053" y="1961811"/>
            <a:ext cx="778656" cy="2767028"/>
          </a:xfrm>
          <a:prstGeom prst="bentConnector2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A3289B2-A25E-454D-8E78-30CDA963C25F}"/>
              </a:ext>
            </a:extLst>
          </p:cNvPr>
          <p:cNvCxnSpPr>
            <a:stCxn id="70" idx="2"/>
            <a:endCxn id="73" idx="0"/>
          </p:cNvCxnSpPr>
          <p:nvPr/>
        </p:nvCxnSpPr>
        <p:spPr>
          <a:xfrm flipH="1">
            <a:off x="4110437" y="3098870"/>
            <a:ext cx="50190" cy="221756"/>
          </a:xfrm>
          <a:prstGeom prst="straightConnector1">
            <a:avLst/>
          </a:prstGeom>
          <a:noFill/>
          <a:ln w="12700" cap="flat" cmpd="sng" algn="ctr">
            <a:solidFill>
              <a:srgbClr val="474746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C3875F4-93CF-C041-9497-32357ECB0621}"/>
              </a:ext>
            </a:extLst>
          </p:cNvPr>
          <p:cNvCxnSpPr>
            <a:stCxn id="74" idx="2"/>
            <a:endCxn id="76" idx="0"/>
          </p:cNvCxnSpPr>
          <p:nvPr/>
        </p:nvCxnSpPr>
        <p:spPr>
          <a:xfrm>
            <a:off x="4128875" y="3606373"/>
            <a:ext cx="1667" cy="192573"/>
          </a:xfrm>
          <a:prstGeom prst="straightConnector1">
            <a:avLst/>
          </a:prstGeom>
          <a:noFill/>
          <a:ln w="12700" cap="flat" cmpd="sng" algn="ctr">
            <a:solidFill>
              <a:srgbClr val="474746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B72596F-C5AA-204E-A35D-A45B60DA200A}"/>
              </a:ext>
            </a:extLst>
          </p:cNvPr>
          <p:cNvCxnSpPr>
            <a:stCxn id="91" idx="0"/>
            <a:endCxn id="94" idx="4"/>
          </p:cNvCxnSpPr>
          <p:nvPr/>
        </p:nvCxnSpPr>
        <p:spPr>
          <a:xfrm flipV="1">
            <a:off x="7540578" y="4703881"/>
            <a:ext cx="2552" cy="232031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0427041-B721-7A45-A8C8-ACF14CE0D251}"/>
              </a:ext>
            </a:extLst>
          </p:cNvPr>
          <p:cNvCxnSpPr>
            <a:stCxn id="94" idx="0"/>
            <a:endCxn id="96" idx="2"/>
          </p:cNvCxnSpPr>
          <p:nvPr/>
        </p:nvCxnSpPr>
        <p:spPr>
          <a:xfrm flipV="1">
            <a:off x="7543129" y="4162752"/>
            <a:ext cx="2766" cy="265688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D00757E-9FB0-E04E-AF33-367BCA19F12F}"/>
              </a:ext>
            </a:extLst>
          </p:cNvPr>
          <p:cNvCxnSpPr>
            <a:cxnSpLocks/>
            <a:stCxn id="79" idx="2"/>
            <a:endCxn id="83" idx="0"/>
          </p:cNvCxnSpPr>
          <p:nvPr/>
        </p:nvCxnSpPr>
        <p:spPr>
          <a:xfrm flipH="1">
            <a:off x="5680874" y="4045516"/>
            <a:ext cx="54258" cy="208336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7D65171-6CE3-5C4F-8AC7-F7054ACD2072}"/>
              </a:ext>
            </a:extLst>
          </p:cNvPr>
          <p:cNvCxnSpPr>
            <a:stCxn id="82" idx="2"/>
            <a:endCxn id="85" idx="0"/>
          </p:cNvCxnSpPr>
          <p:nvPr/>
        </p:nvCxnSpPr>
        <p:spPr>
          <a:xfrm flipH="1">
            <a:off x="5757499" y="4672131"/>
            <a:ext cx="981" cy="204935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11B6BCD-14BA-7A41-B16C-7F535FEDD32E}"/>
              </a:ext>
            </a:extLst>
          </p:cNvPr>
          <p:cNvCxnSpPr>
            <a:stCxn id="85" idx="2"/>
            <a:endCxn id="88" idx="0"/>
          </p:cNvCxnSpPr>
          <p:nvPr/>
        </p:nvCxnSpPr>
        <p:spPr>
          <a:xfrm flipH="1">
            <a:off x="5754808" y="5162814"/>
            <a:ext cx="2691" cy="326892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7CAF48F2-E18E-5648-B27B-F8D8931DA17F}"/>
              </a:ext>
            </a:extLst>
          </p:cNvPr>
          <p:cNvCxnSpPr/>
          <p:nvPr/>
        </p:nvCxnSpPr>
        <p:spPr>
          <a:xfrm flipV="1">
            <a:off x="4753772" y="3890622"/>
            <a:ext cx="362178" cy="78638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DF28734D-7214-2E48-8633-7AAA4FF68CF3}"/>
              </a:ext>
            </a:extLst>
          </p:cNvPr>
          <p:cNvSpPr/>
          <p:nvPr/>
        </p:nvSpPr>
        <p:spPr>
          <a:xfrm>
            <a:off x="3496207" y="4465050"/>
            <a:ext cx="1236489" cy="412016"/>
          </a:xfrm>
          <a:prstGeom prst="roundRect">
            <a:avLst/>
          </a:prstGeom>
          <a:noFill/>
          <a:ln w="9525" cap="flat" cmpd="sng" algn="ctr">
            <a:solidFill>
              <a:srgbClr val="8C3FFF"/>
            </a:solidFill>
            <a:prstDash val="solid"/>
          </a:ln>
          <a:effectLst/>
        </p:spPr>
        <p:txBody>
          <a:bodyPr rtlCol="0" anchor="ctr"/>
          <a:lstStyle/>
          <a:p>
            <a:pPr algn="ctr" defTabSz="685783">
              <a:defRPr/>
            </a:pPr>
            <a:endParaRPr lang="en-US" kern="0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F7EB9DC-263C-384D-A35B-DEEA57183F8C}"/>
              </a:ext>
            </a:extLst>
          </p:cNvPr>
          <p:cNvCxnSpPr>
            <a:cxnSpLocks/>
            <a:stCxn id="76" idx="2"/>
            <a:endCxn id="107" idx="0"/>
          </p:cNvCxnSpPr>
          <p:nvPr/>
        </p:nvCxnSpPr>
        <p:spPr>
          <a:xfrm flipH="1">
            <a:off x="4114453" y="4210963"/>
            <a:ext cx="16087" cy="254085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1B58E9DE-085C-B04F-8677-989F22A8D2F1}"/>
              </a:ext>
            </a:extLst>
          </p:cNvPr>
          <p:cNvCxnSpPr>
            <a:stCxn id="88" idx="1"/>
            <a:endCxn id="107" idx="2"/>
          </p:cNvCxnSpPr>
          <p:nvPr/>
        </p:nvCxnSpPr>
        <p:spPr>
          <a:xfrm rot="10800000">
            <a:off x="4114454" y="4877064"/>
            <a:ext cx="1200238" cy="953888"/>
          </a:xfrm>
          <a:prstGeom prst="bentConnector2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3E91617-F4BE-284E-A650-BA8697C5269F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2776589" y="2955995"/>
            <a:ext cx="765790" cy="0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AB405441-9399-9A46-9788-9CFCDAA595AD}"/>
              </a:ext>
            </a:extLst>
          </p:cNvPr>
          <p:cNvCxnSpPr>
            <a:stCxn id="88" idx="1"/>
            <a:endCxn id="70" idx="1"/>
          </p:cNvCxnSpPr>
          <p:nvPr/>
        </p:nvCxnSpPr>
        <p:spPr>
          <a:xfrm rot="10800000">
            <a:off x="3542379" y="2955997"/>
            <a:ext cx="1772312" cy="2874957"/>
          </a:xfrm>
          <a:prstGeom prst="bentConnector3">
            <a:avLst>
              <a:gd name="adj1" fmla="val 112898"/>
            </a:avLst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94E34A4-463D-EF4A-9AA2-E30910F9486F}"/>
              </a:ext>
            </a:extLst>
          </p:cNvPr>
          <p:cNvCxnSpPr>
            <a:stCxn id="64" idx="4"/>
            <a:endCxn id="67" idx="0"/>
          </p:cNvCxnSpPr>
          <p:nvPr/>
        </p:nvCxnSpPr>
        <p:spPr>
          <a:xfrm flipH="1">
            <a:off x="2013627" y="2373577"/>
            <a:ext cx="52252" cy="450464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FFEF1C3-50B8-F849-9013-80CD2AF34F63}"/>
              </a:ext>
            </a:extLst>
          </p:cNvPr>
          <p:cNvSpPr txBox="1"/>
          <p:nvPr/>
        </p:nvSpPr>
        <p:spPr>
          <a:xfrm>
            <a:off x="7622835" y="4450565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mr-IN" sz="1000" dirty="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–</a:t>
            </a:r>
            <a:r>
              <a:rPr lang="en-US" sz="1000" dirty="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 Predictions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C0F6DC9-94D4-B84C-A674-59741DCB2735}"/>
              </a:ext>
            </a:extLst>
          </p:cNvPr>
          <p:cNvSpPr txBox="1"/>
          <p:nvPr/>
        </p:nvSpPr>
        <p:spPr>
          <a:xfrm>
            <a:off x="6119001" y="5584732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80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Yes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E7D5B30-7202-6A42-8C6E-F71DF8695A84}"/>
              </a:ext>
            </a:extLst>
          </p:cNvPr>
          <p:cNvSpPr txBox="1"/>
          <p:nvPr/>
        </p:nvSpPr>
        <p:spPr>
          <a:xfrm>
            <a:off x="4906207" y="5568202"/>
            <a:ext cx="3048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800" dirty="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No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A3F7714-8BD3-2249-A5FD-BD36A63B4214}"/>
              </a:ext>
            </a:extLst>
          </p:cNvPr>
          <p:cNvSpPr txBox="1"/>
          <p:nvPr/>
        </p:nvSpPr>
        <p:spPr>
          <a:xfrm rot="16200000">
            <a:off x="2718678" y="3875103"/>
            <a:ext cx="1002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80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Data Augmentation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04B3601-C61F-D842-83DA-F732FDBB9AA4}"/>
              </a:ext>
            </a:extLst>
          </p:cNvPr>
          <p:cNvSpPr txBox="1"/>
          <p:nvPr/>
        </p:nvSpPr>
        <p:spPr>
          <a:xfrm rot="16200000">
            <a:off x="3562946" y="5248231"/>
            <a:ext cx="784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80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Feature</a:t>
            </a:r>
          </a:p>
          <a:p>
            <a:pPr defTabSz="685783"/>
            <a:r>
              <a:rPr lang="en-US" sz="800" dirty="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Augmentation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71A4C5-E3C3-FD46-9D29-067FEF06B466}"/>
              </a:ext>
            </a:extLst>
          </p:cNvPr>
          <p:cNvSpPr/>
          <p:nvPr/>
        </p:nvSpPr>
        <p:spPr>
          <a:xfrm>
            <a:off x="3453113" y="2518013"/>
            <a:ext cx="1453096" cy="1825944"/>
          </a:xfrm>
          <a:prstGeom prst="rect">
            <a:avLst/>
          </a:prstGeom>
          <a:solidFill>
            <a:srgbClr val="F8F8F8">
              <a:alpha val="18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783">
              <a:defRPr/>
            </a:pPr>
            <a:endParaRPr lang="en-US" kern="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0AB817F-7E92-F642-B99F-3FAACA0ECA0A}"/>
              </a:ext>
            </a:extLst>
          </p:cNvPr>
          <p:cNvSpPr/>
          <p:nvPr/>
        </p:nvSpPr>
        <p:spPr>
          <a:xfrm>
            <a:off x="3427712" y="2657714"/>
            <a:ext cx="1453096" cy="1686244"/>
          </a:xfrm>
          <a:prstGeom prst="rect">
            <a:avLst/>
          </a:prstGeom>
          <a:solidFill>
            <a:srgbClr val="474746">
              <a:alpha val="30000"/>
            </a:srgbClr>
          </a:solidFill>
          <a:ln w="9525" cap="flat" cmpd="sng" algn="ctr">
            <a:noFill/>
            <a:prstDash val="solid"/>
          </a:ln>
          <a:effectLst>
            <a:softEdge rad="63500"/>
          </a:effectLst>
        </p:spPr>
        <p:txBody>
          <a:bodyPr rtlCol="0" anchor="ctr"/>
          <a:lstStyle/>
          <a:p>
            <a:pPr algn="ctr" defTabSz="685783">
              <a:defRPr/>
            </a:pPr>
            <a:endParaRPr lang="en-US" kern="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4FDF56F-899A-C04D-B805-9CB043057636}"/>
              </a:ext>
            </a:extLst>
          </p:cNvPr>
          <p:cNvSpPr txBox="1"/>
          <p:nvPr/>
        </p:nvSpPr>
        <p:spPr>
          <a:xfrm>
            <a:off x="857652" y="3740076"/>
            <a:ext cx="23603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6" indent="-285736" defTabSz="685783">
              <a:buFont typeface="Arial" charset="0"/>
              <a:buChar char="•"/>
            </a:pPr>
            <a:r>
              <a:rPr lang="en-US" dirty="0">
                <a:solidFill>
                  <a:srgbClr val="FFC000"/>
                </a:solidFill>
                <a:latin typeface="Amazon Ember" charset="0"/>
                <a:ea typeface="Amazon Ember" charset="0"/>
                <a:cs typeface="Amazon Ember" charset="0"/>
              </a:rPr>
              <a:t>Amazon S3</a:t>
            </a:r>
          </a:p>
          <a:p>
            <a:pPr marL="285736" indent="-285736" defTabSz="685783">
              <a:buFont typeface="Arial" charset="0"/>
              <a:buChar char="•"/>
            </a:pPr>
            <a:r>
              <a:rPr lang="en-US" dirty="0">
                <a:solidFill>
                  <a:srgbClr val="FFC000"/>
                </a:solidFill>
                <a:latin typeface="Amazon Ember" charset="0"/>
                <a:ea typeface="Amazon Ember" charset="0"/>
                <a:cs typeface="Amazon Ember" charset="0"/>
              </a:rPr>
              <a:t>Amazon Glue</a:t>
            </a:r>
          </a:p>
          <a:p>
            <a:pPr marL="285736" indent="-285736" defTabSz="685783">
              <a:buFont typeface="Arial" charset="0"/>
              <a:buChar char="•"/>
            </a:pPr>
            <a:r>
              <a:rPr lang="en-US" dirty="0">
                <a:solidFill>
                  <a:srgbClr val="FFC000"/>
                </a:solidFill>
                <a:latin typeface="Amazon Ember" charset="0"/>
                <a:ea typeface="Amazon Ember" charset="0"/>
                <a:cs typeface="Amazon Ember" charset="0"/>
              </a:rPr>
              <a:t>Amazon Athena</a:t>
            </a:r>
          </a:p>
          <a:p>
            <a:pPr marL="285736" indent="-285736" defTabSz="685783">
              <a:buFont typeface="Arial" charset="0"/>
              <a:buChar char="•"/>
            </a:pPr>
            <a:r>
              <a:rPr lang="en-US" dirty="0">
                <a:solidFill>
                  <a:srgbClr val="FFC000"/>
                </a:solidFill>
                <a:latin typeface="Amazon Ember" charset="0"/>
                <a:ea typeface="Amazon Ember" charset="0"/>
                <a:cs typeface="Amazon Ember" charset="0"/>
              </a:rPr>
              <a:t>Amazon EMR</a:t>
            </a:r>
          </a:p>
          <a:p>
            <a:pPr marL="285736" indent="-285736" defTabSz="685783">
              <a:buFont typeface="Arial" charset="0"/>
              <a:buChar char="•"/>
            </a:pPr>
            <a:r>
              <a:rPr lang="en-US" dirty="0">
                <a:solidFill>
                  <a:srgbClr val="FFC000"/>
                </a:solidFill>
                <a:latin typeface="Amazon Ember" charset="0"/>
                <a:ea typeface="Amazon Ember" charset="0"/>
                <a:cs typeface="Amazon Ember" charset="0"/>
              </a:rPr>
              <a:t>Amazon Redshift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64D4E4D-F9D9-7D40-832E-B01FD523EA7A}"/>
              </a:ext>
            </a:extLst>
          </p:cNvPr>
          <p:cNvSpPr txBox="1"/>
          <p:nvPr/>
        </p:nvSpPr>
        <p:spPr>
          <a:xfrm>
            <a:off x="5764563" y="2724121"/>
            <a:ext cx="6479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800" dirty="0">
                <a:solidFill>
                  <a:prstClr val="white"/>
                </a:solidFill>
                <a:latin typeface="Amazon Ember" charset="0"/>
                <a:ea typeface="Amazon Ember" charset="0"/>
                <a:cs typeface="Amazon Ember" charset="0"/>
              </a:rPr>
              <a:t>Re-training</a:t>
            </a:r>
          </a:p>
        </p:txBody>
      </p:sp>
    </p:spTree>
    <p:extLst>
      <p:ext uri="{BB962C8B-B14F-4D97-AF65-F5344CB8AC3E}">
        <p14:creationId xmlns:p14="http://schemas.microsoft.com/office/powerpoint/2010/main" val="3166056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00369F73-BA19-B54A-ADFE-6FCAEED0ED22}"/>
              </a:ext>
            </a:extLst>
          </p:cNvPr>
          <p:cNvSpPr txBox="1">
            <a:spLocks/>
          </p:cNvSpPr>
          <p:nvPr/>
        </p:nvSpPr>
        <p:spPr>
          <a:xfrm>
            <a:off x="932070" y="2173887"/>
            <a:ext cx="7307262" cy="430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189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31" indent="-285743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297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348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78">
              <a:defRPr/>
            </a:pPr>
            <a:r>
              <a:rPr lang="en-US" sz="3600" dirty="0">
                <a:solidFill>
                  <a:sysClr val="window" lastClr="FFFFFF"/>
                </a:solidFill>
              </a:rPr>
              <a:t>Amazon Sagemaker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D4ECC1A-763E-A44C-A73C-0E7E19ABA6CE}"/>
              </a:ext>
            </a:extLst>
          </p:cNvPr>
          <p:cNvCxnSpPr/>
          <p:nvPr/>
        </p:nvCxnSpPr>
        <p:spPr>
          <a:xfrm>
            <a:off x="3553825" y="2840239"/>
            <a:ext cx="1960250" cy="0"/>
          </a:xfrm>
          <a:prstGeom prst="line">
            <a:avLst/>
          </a:prstGeom>
          <a:noFill/>
          <a:ln w="25400" cap="flat" cmpd="sng" algn="ctr">
            <a:solidFill>
              <a:srgbClr val="2964BA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3CF64EC-537E-EB4F-9B10-3A39FCCA4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2" y="1252926"/>
            <a:ext cx="863600" cy="10414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70E19FF0-4F94-E044-B7C4-BB07B9BF5F53}"/>
              </a:ext>
            </a:extLst>
          </p:cNvPr>
          <p:cNvGrpSpPr/>
          <p:nvPr/>
        </p:nvGrpSpPr>
        <p:grpSpPr>
          <a:xfrm>
            <a:off x="1182413" y="2823899"/>
            <a:ext cx="488731" cy="646331"/>
            <a:chOff x="1182413" y="2700490"/>
            <a:chExt cx="488731" cy="64633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99C113-F741-C64F-80E3-57D17B5A79B9}"/>
                </a:ext>
              </a:extLst>
            </p:cNvPr>
            <p:cNvSpPr txBox="1"/>
            <p:nvPr/>
          </p:nvSpPr>
          <p:spPr>
            <a:xfrm>
              <a:off x="1232290" y="2700490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36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9BAF26E-CD50-E74D-A5FA-313AA973517F}"/>
                </a:ext>
              </a:extLst>
            </p:cNvPr>
            <p:cNvSpPr/>
            <p:nvPr/>
          </p:nvSpPr>
          <p:spPr>
            <a:xfrm>
              <a:off x="1182413" y="2774731"/>
              <a:ext cx="488731" cy="488731"/>
            </a:xfrm>
            <a:prstGeom prst="ellipse">
              <a:avLst/>
            </a:prstGeom>
            <a:noFill/>
            <a:ln w="28575" cap="flat" cmpd="sng" algn="ctr">
              <a:solidFill>
                <a:srgbClr val="07C1FA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535C074-2EA1-5643-94C6-FB87657C3021}"/>
              </a:ext>
            </a:extLst>
          </p:cNvPr>
          <p:cNvGrpSpPr/>
          <p:nvPr/>
        </p:nvGrpSpPr>
        <p:grpSpPr>
          <a:xfrm>
            <a:off x="3071773" y="2811430"/>
            <a:ext cx="488731" cy="646331"/>
            <a:chOff x="1157475" y="2688021"/>
            <a:chExt cx="488731" cy="64633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63AF94-CFA8-8943-AB1C-D7815BFBBA97}"/>
                </a:ext>
              </a:extLst>
            </p:cNvPr>
            <p:cNvSpPr txBox="1"/>
            <p:nvPr/>
          </p:nvSpPr>
          <p:spPr>
            <a:xfrm>
              <a:off x="1206063" y="268802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36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2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F43ABD9-C54F-BC41-B87B-93D99BE267CD}"/>
                </a:ext>
              </a:extLst>
            </p:cNvPr>
            <p:cNvSpPr/>
            <p:nvPr/>
          </p:nvSpPr>
          <p:spPr>
            <a:xfrm>
              <a:off x="1157475" y="2762262"/>
              <a:ext cx="488731" cy="488731"/>
            </a:xfrm>
            <a:prstGeom prst="ellipse">
              <a:avLst/>
            </a:prstGeom>
            <a:noFill/>
            <a:ln w="28575" cap="flat" cmpd="sng" algn="ctr">
              <a:solidFill>
                <a:srgbClr val="07C1FA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C637A2B-66DE-364D-8675-1EBA0BE191AD}"/>
              </a:ext>
            </a:extLst>
          </p:cNvPr>
          <p:cNvGrpSpPr/>
          <p:nvPr/>
        </p:nvGrpSpPr>
        <p:grpSpPr>
          <a:xfrm>
            <a:off x="5118983" y="2935546"/>
            <a:ext cx="488732" cy="646331"/>
            <a:chOff x="1182413" y="2700490"/>
            <a:chExt cx="488731" cy="64633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D96166-3C30-3A40-9CAF-1971A3CE2A6F}"/>
                </a:ext>
              </a:extLst>
            </p:cNvPr>
            <p:cNvSpPr txBox="1"/>
            <p:nvPr/>
          </p:nvSpPr>
          <p:spPr>
            <a:xfrm>
              <a:off x="1251349" y="2700490"/>
              <a:ext cx="4187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36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3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02FA580-80FD-1247-9041-1CD61F97FEDD}"/>
                </a:ext>
              </a:extLst>
            </p:cNvPr>
            <p:cNvSpPr/>
            <p:nvPr/>
          </p:nvSpPr>
          <p:spPr>
            <a:xfrm>
              <a:off x="1182413" y="2774731"/>
              <a:ext cx="488731" cy="488731"/>
            </a:xfrm>
            <a:prstGeom prst="ellipse">
              <a:avLst/>
            </a:prstGeom>
            <a:noFill/>
            <a:ln w="28575" cap="flat" cmpd="sng" algn="ctr">
              <a:solidFill>
                <a:srgbClr val="07C1FA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A15D5CF-47B4-FD4E-A98F-1F4682F1B9CB}"/>
              </a:ext>
            </a:extLst>
          </p:cNvPr>
          <p:cNvGrpSpPr/>
          <p:nvPr/>
        </p:nvGrpSpPr>
        <p:grpSpPr>
          <a:xfrm>
            <a:off x="6958469" y="2910609"/>
            <a:ext cx="488731" cy="646331"/>
            <a:chOff x="1182413" y="2700490"/>
            <a:chExt cx="488731" cy="64633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1F921BB-0516-684E-B835-FF9BC9E6AA21}"/>
                </a:ext>
              </a:extLst>
            </p:cNvPr>
            <p:cNvSpPr txBox="1"/>
            <p:nvPr/>
          </p:nvSpPr>
          <p:spPr>
            <a:xfrm>
              <a:off x="1219822" y="2700490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n-US" sz="3600" kern="0" dirty="0">
                  <a:solidFill>
                    <a:prstClr val="white"/>
                  </a:solidFill>
                  <a:latin typeface="Amazon Ember" charset="0"/>
                  <a:ea typeface="Amazon Ember" charset="0"/>
                  <a:cs typeface="Amazon Ember" charset="0"/>
                </a:rPr>
                <a:t>4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57F9C04-75E7-064C-82E4-3B94B1A4254C}"/>
                </a:ext>
              </a:extLst>
            </p:cNvPr>
            <p:cNvSpPr/>
            <p:nvPr/>
          </p:nvSpPr>
          <p:spPr>
            <a:xfrm>
              <a:off x="1182413" y="2774731"/>
              <a:ext cx="488731" cy="488731"/>
            </a:xfrm>
            <a:prstGeom prst="ellipse">
              <a:avLst/>
            </a:prstGeom>
            <a:noFill/>
            <a:ln w="28575" cap="flat" cmpd="sng" algn="ctr">
              <a:solidFill>
                <a:srgbClr val="07C1FA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783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88EDF53-07B2-0146-8CBE-E12F32AD1018}"/>
              </a:ext>
            </a:extLst>
          </p:cNvPr>
          <p:cNvSpPr txBox="1"/>
          <p:nvPr/>
        </p:nvSpPr>
        <p:spPr>
          <a:xfrm>
            <a:off x="1293021" y="4423939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400">
                <a:solidFill>
                  <a:srgbClr val="FFC000"/>
                </a:solidFill>
                <a:latin typeface="Amazon Ember" charset="0"/>
                <a:ea typeface="Amazon Ember" charset="0"/>
                <a:cs typeface="Amazon Ember" charset="0"/>
              </a:rPr>
              <a:t>I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E0CF83-EF98-5148-8E07-7B5A7B56FD04}"/>
              </a:ext>
            </a:extLst>
          </p:cNvPr>
          <p:cNvSpPr txBox="1"/>
          <p:nvPr/>
        </p:nvSpPr>
        <p:spPr>
          <a:xfrm>
            <a:off x="3223898" y="4432471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400">
                <a:solidFill>
                  <a:srgbClr val="FFC000"/>
                </a:solidFill>
                <a:latin typeface="Amazon Ember" charset="0"/>
                <a:ea typeface="Amazon Ember" charset="0"/>
                <a:cs typeface="Amazon Ember" charset="0"/>
              </a:rPr>
              <a:t>I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62DA63A-7581-3E41-B60D-65864BF230FF}"/>
              </a:ext>
            </a:extLst>
          </p:cNvPr>
          <p:cNvSpPr txBox="1"/>
          <p:nvPr/>
        </p:nvSpPr>
        <p:spPr>
          <a:xfrm>
            <a:off x="5288534" y="4436589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400">
                <a:solidFill>
                  <a:srgbClr val="FFC000"/>
                </a:solidFill>
                <a:latin typeface="Amazon Ember" charset="0"/>
                <a:ea typeface="Amazon Ember" charset="0"/>
                <a:cs typeface="Amazon Ember" charset="0"/>
              </a:rPr>
              <a:t>I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7395024-0BF2-204A-8C62-2E40B4394F19}"/>
              </a:ext>
            </a:extLst>
          </p:cNvPr>
          <p:cNvSpPr txBox="1"/>
          <p:nvPr/>
        </p:nvSpPr>
        <p:spPr>
          <a:xfrm>
            <a:off x="7119447" y="4432471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400">
                <a:solidFill>
                  <a:srgbClr val="FFC000"/>
                </a:solidFill>
                <a:latin typeface="Amazon Ember" charset="0"/>
                <a:ea typeface="Amazon Ember" charset="0"/>
                <a:cs typeface="Amazon Ember" charset="0"/>
              </a:rPr>
              <a:t>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15734A-F553-624E-A580-FC0AC3CE4121}"/>
              </a:ext>
            </a:extLst>
          </p:cNvPr>
          <p:cNvSpPr txBox="1"/>
          <p:nvPr/>
        </p:nvSpPr>
        <p:spPr>
          <a:xfrm>
            <a:off x="666023" y="4696052"/>
            <a:ext cx="1410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050" dirty="0">
                <a:solidFill>
                  <a:srgbClr val="FFC000"/>
                </a:solidFill>
                <a:latin typeface="Amazon Ember" charset="0"/>
                <a:ea typeface="Amazon Ember" charset="0"/>
                <a:cs typeface="Amazon Ember" charset="0"/>
              </a:rPr>
              <a:t>SM Notebooks Service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0CE3C11-3180-9E4B-9881-49F3B126DE69}"/>
              </a:ext>
            </a:extLst>
          </p:cNvPr>
          <p:cNvSpPr/>
          <p:nvPr/>
        </p:nvSpPr>
        <p:spPr>
          <a:xfrm>
            <a:off x="321955" y="5023399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>
              <a:defRPr/>
            </a:pPr>
            <a:r>
              <a:rPr lang="en-US" sz="900" kern="0" dirty="0">
                <a:solidFill>
                  <a:prstClr val="white"/>
                </a:solidFill>
                <a:latin typeface="Arial"/>
              </a:rPr>
              <a:t>GPU powered, </a:t>
            </a:r>
            <a:r>
              <a:rPr lang="en-US" sz="900" kern="0" dirty="0">
                <a:solidFill>
                  <a:srgbClr val="FF9600"/>
                </a:solidFill>
                <a:latin typeface="Arial"/>
              </a:rPr>
              <a:t>Workspaces</a:t>
            </a:r>
            <a:r>
              <a:rPr lang="en-US" sz="900" kern="0" dirty="0">
                <a:solidFill>
                  <a:srgbClr val="474746"/>
                </a:solidFill>
                <a:latin typeface="Arial"/>
              </a:rPr>
              <a:t> </a:t>
            </a:r>
            <a:r>
              <a:rPr lang="en-US" sz="900" kern="0" dirty="0">
                <a:solidFill>
                  <a:prstClr val="white"/>
                </a:solidFill>
                <a:latin typeface="Arial"/>
              </a:rPr>
              <a:t>for Data Scientist and Developers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F8581C-62D4-B046-8714-23EA86B01D83}"/>
              </a:ext>
            </a:extLst>
          </p:cNvPr>
          <p:cNvSpPr txBox="1"/>
          <p:nvPr/>
        </p:nvSpPr>
        <p:spPr>
          <a:xfrm>
            <a:off x="2824414" y="4696683"/>
            <a:ext cx="9893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050" dirty="0">
                <a:solidFill>
                  <a:srgbClr val="FFC000"/>
                </a:solidFill>
                <a:latin typeface="Amazon Ember" charset="0"/>
                <a:ea typeface="Amazon Ember" charset="0"/>
                <a:cs typeface="Amazon Ember" charset="0"/>
              </a:rPr>
              <a:t>SM Algorithms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6BB124-70BA-CB44-8789-AD820B26900C}"/>
              </a:ext>
            </a:extLst>
          </p:cNvPr>
          <p:cNvSpPr txBox="1"/>
          <p:nvPr/>
        </p:nvSpPr>
        <p:spPr>
          <a:xfrm>
            <a:off x="4733326" y="4696275"/>
            <a:ext cx="12586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050" dirty="0">
                <a:solidFill>
                  <a:srgbClr val="FFC000"/>
                </a:solidFill>
                <a:latin typeface="Amazon Ember" charset="0"/>
                <a:ea typeface="Amazon Ember" charset="0"/>
                <a:cs typeface="Amazon Ember" charset="0"/>
              </a:rPr>
              <a:t>SM Training Service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B57C4F-35C8-AF40-B34C-E18AA7A801A8}"/>
              </a:ext>
            </a:extLst>
          </p:cNvPr>
          <p:cNvSpPr txBox="1"/>
          <p:nvPr/>
        </p:nvSpPr>
        <p:spPr>
          <a:xfrm>
            <a:off x="6580037" y="4698351"/>
            <a:ext cx="1233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050" dirty="0">
                <a:solidFill>
                  <a:srgbClr val="FFC000"/>
                </a:solidFill>
                <a:latin typeface="Amazon Ember" charset="0"/>
                <a:ea typeface="Amazon Ember" charset="0"/>
                <a:cs typeface="Amazon Ember" charset="0"/>
              </a:rPr>
              <a:t>SM Hosting Service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D8F0E5-8130-C141-9ECA-5576E21F01C6}"/>
              </a:ext>
            </a:extLst>
          </p:cNvPr>
          <p:cNvSpPr/>
          <p:nvPr/>
        </p:nvSpPr>
        <p:spPr>
          <a:xfrm>
            <a:off x="2533137" y="5023627"/>
            <a:ext cx="2038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>
              <a:defRPr/>
            </a:pPr>
            <a:r>
              <a:rPr lang="en-US" sz="900" kern="0" dirty="0">
                <a:solidFill>
                  <a:prstClr val="white"/>
                </a:solidFill>
                <a:latin typeface="Arial"/>
              </a:rPr>
              <a:t>High Performance Web-Scale </a:t>
            </a:r>
            <a:r>
              <a:rPr lang="en-US" sz="900" kern="0" dirty="0">
                <a:solidFill>
                  <a:srgbClr val="FF9600"/>
                </a:solidFill>
                <a:latin typeface="Arial"/>
              </a:rPr>
              <a:t>Algorithms</a:t>
            </a:r>
            <a:r>
              <a:rPr lang="en-US" sz="900" kern="0" dirty="0">
                <a:solidFill>
                  <a:srgbClr val="474746"/>
                </a:solidFill>
                <a:latin typeface="Arial"/>
              </a:rPr>
              <a:t> </a:t>
            </a:r>
            <a:r>
              <a:rPr lang="en-US" sz="900" kern="0" dirty="0">
                <a:solidFill>
                  <a:prstClr val="white"/>
                </a:solidFill>
                <a:latin typeface="Arial"/>
              </a:rPr>
              <a:t>Out Of The Box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697DA33-E340-7C48-A0E2-0995239E95F6}"/>
              </a:ext>
            </a:extLst>
          </p:cNvPr>
          <p:cNvSpPr/>
          <p:nvPr/>
        </p:nvSpPr>
        <p:spPr>
          <a:xfrm>
            <a:off x="4695549" y="5023629"/>
            <a:ext cx="1884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>
              <a:defRPr/>
            </a:pPr>
            <a:r>
              <a:rPr lang="en-US" sz="900" kern="0" dirty="0">
                <a:solidFill>
                  <a:prstClr val="white"/>
                </a:solidFill>
                <a:latin typeface="Arial"/>
              </a:rPr>
              <a:t>Managed Distributed </a:t>
            </a:r>
            <a:r>
              <a:rPr lang="en-US" sz="900" kern="0" dirty="0">
                <a:solidFill>
                  <a:srgbClr val="FF9600"/>
                </a:solidFill>
                <a:latin typeface="Arial"/>
              </a:rPr>
              <a:t>model training service</a:t>
            </a:r>
            <a:endParaRPr lang="en-US" sz="900" kern="0" dirty="0">
              <a:solidFill>
                <a:srgbClr val="474746"/>
              </a:solidFill>
              <a:latin typeface="Arial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5CB9E87-372F-A94B-9596-26BB89F9D575}"/>
              </a:ext>
            </a:extLst>
          </p:cNvPr>
          <p:cNvSpPr/>
          <p:nvPr/>
        </p:nvSpPr>
        <p:spPr>
          <a:xfrm>
            <a:off x="6461186" y="4961842"/>
            <a:ext cx="1972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>
              <a:defRPr/>
            </a:pPr>
            <a:r>
              <a:rPr lang="en-US" sz="900" kern="0" dirty="0">
                <a:solidFill>
                  <a:prstClr val="white"/>
                </a:solidFill>
                <a:latin typeface="Arial"/>
              </a:rPr>
              <a:t>Production Ready </a:t>
            </a:r>
            <a:r>
              <a:rPr lang="en-US" sz="900" kern="0" dirty="0">
                <a:solidFill>
                  <a:srgbClr val="FF9600"/>
                </a:solidFill>
                <a:latin typeface="Arial"/>
              </a:rPr>
              <a:t>Model Hosting </a:t>
            </a:r>
            <a:r>
              <a:rPr lang="en-US" sz="900" kern="0" dirty="0">
                <a:solidFill>
                  <a:prstClr val="white"/>
                </a:solidFill>
                <a:latin typeface="Arial"/>
              </a:rPr>
              <a:t>Requiring No Engineering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6451361-552D-1B48-BD36-1537C9D6E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786" y="3578965"/>
            <a:ext cx="644589" cy="830273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1D8E0C5-5545-F248-92A8-BFDB3C70A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405" y="3574567"/>
            <a:ext cx="719121" cy="874407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052A99B-FCB8-7B42-A97D-6928BB021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8082" y="3578620"/>
            <a:ext cx="870533" cy="860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CFE10C-4B22-804A-A89C-8653A6320D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9576" y="3647484"/>
            <a:ext cx="702409" cy="72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6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65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2CCE6F-D8D8-F143-A37B-71F036F66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4011"/>
            <a:ext cx="8956054" cy="513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6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38374" y="2515426"/>
            <a:ext cx="5166360" cy="666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 defTabSz="457189"/>
            <a:r>
              <a:rPr lang="en-US" sz="3200" b="0" dirty="0">
                <a:solidFill>
                  <a:srgbClr val="FF9900"/>
                </a:solidFill>
                <a:latin typeface="Segoe Script" panose="030B0504020000000003" pitchFamily="66" charset="0"/>
                <a:ea typeface="Amazon Ember Cd RC Light" panose="020B0406020204020204" pitchFamily="34" charset="0"/>
                <a:cs typeface="Amazon Ember Cd RC Light" panose="020B0406020204020204" pitchFamily="34" charset="0"/>
              </a:rPr>
              <a:t>Thank You</a:t>
            </a:r>
          </a:p>
        </p:txBody>
      </p:sp>
      <p:sp>
        <p:nvSpPr>
          <p:cNvPr id="6" name="Rectangle 5"/>
          <p:cNvSpPr/>
          <p:nvPr/>
        </p:nvSpPr>
        <p:spPr>
          <a:xfrm>
            <a:off x="1173263" y="3503437"/>
            <a:ext cx="682059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/>
            <a:r>
              <a:rPr lang="en-US" sz="2100" i="1" dirty="0">
                <a:solidFill>
                  <a:srgbClr val="FFFFFF"/>
                </a:solidFill>
                <a:latin typeface="Lucida Handwriting" panose="03010101010101010101" pitchFamily="66" charset="77"/>
                <a:ea typeface="Amazon Ember" panose="02000000000000000000" pitchFamily="2" charset="0"/>
                <a:cs typeface="Amazon Ember Cd" panose="020B0606020204020204" pitchFamily="34" charset="0"/>
              </a:rPr>
              <a:t>more showers soon  from multiple clouds !!!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910FA-FF11-47F0-ABBD-D453E46867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87006" r="71416" b="-1577"/>
          <a:stretch/>
        </p:blipFill>
        <p:spPr>
          <a:xfrm rot="10800000">
            <a:off x="1674820" y="3047513"/>
            <a:ext cx="5559689" cy="26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0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0.0611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3.7037E-6 L -4.375E-6 0.06111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3F3E145-17D1-374D-93E0-81263753E74B}"/>
              </a:ext>
            </a:extLst>
          </p:cNvPr>
          <p:cNvSpPr txBox="1">
            <a:spLocks/>
          </p:cNvSpPr>
          <p:nvPr/>
        </p:nvSpPr>
        <p:spPr>
          <a:xfrm>
            <a:off x="1838374" y="1626427"/>
            <a:ext cx="5166360" cy="666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 defTabSz="457189"/>
            <a:r>
              <a:rPr lang="en-US" sz="3200" b="0" dirty="0">
                <a:solidFill>
                  <a:srgbClr val="FF9900"/>
                </a:solidFill>
                <a:latin typeface="Segoe Script" panose="030B0504020000000003" pitchFamily="66" charset="0"/>
                <a:ea typeface="Amazon Ember Cd RC Light" panose="020B0406020204020204" pitchFamily="34" charset="0"/>
                <a:cs typeface="Amazon Ember Cd RC Light" panose="020B0406020204020204" pitchFamily="34" charset="0"/>
              </a:rPr>
              <a:t>mission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2FBFF5-92CF-F548-A5FA-AD10208C2486}"/>
              </a:ext>
            </a:extLst>
          </p:cNvPr>
          <p:cNvSpPr/>
          <p:nvPr/>
        </p:nvSpPr>
        <p:spPr>
          <a:xfrm>
            <a:off x="1838374" y="2512840"/>
            <a:ext cx="6657926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/>
            <a:r>
              <a:rPr lang="en-US" sz="2250" i="1" dirty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Cloud Providers to Democratize Machine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4B967F-F2E6-D54C-8105-22FE73D4F1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87006" r="71416" b="-1577"/>
          <a:stretch/>
        </p:blipFill>
        <p:spPr>
          <a:xfrm rot="10800000">
            <a:off x="1674820" y="2158514"/>
            <a:ext cx="5559689" cy="268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B6028D-109D-C743-A511-D3AD46A2683E}"/>
              </a:ext>
            </a:extLst>
          </p:cNvPr>
          <p:cNvSpPr/>
          <p:nvPr/>
        </p:nvSpPr>
        <p:spPr>
          <a:xfrm>
            <a:off x="358468" y="1229551"/>
            <a:ext cx="38452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89"/>
            <a:r>
              <a:rPr lang="en-US" sz="2400" dirty="0">
                <a:solidFill>
                  <a:srgbClr val="FFFFFF"/>
                </a:solidFill>
                <a:latin typeface="Amazon Ember Regular" charset="0"/>
                <a:ea typeface="+mj-ea"/>
                <a:cs typeface="Amazon Ember Regular" charset="0"/>
              </a:rPr>
              <a:t>Our focus for Today</a:t>
            </a:r>
            <a:endParaRPr lang="en-US" sz="2400" dirty="0">
              <a:solidFill>
                <a:srgbClr val="FFFFFF"/>
              </a:solidFill>
              <a:latin typeface="Amazon Ember" panose="02000000000000000000" pitchFamily="2" charset="0"/>
              <a:ea typeface="Amazon Ember" panose="02000000000000000000" pitchFamily="2" charset="0"/>
              <a:cs typeface="Amazon Ember Cd" panose="020B0606020204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6311B9-74B6-114B-BE72-D9087DCEA429}"/>
              </a:ext>
            </a:extLst>
          </p:cNvPr>
          <p:cNvSpPr txBox="1">
            <a:spLocks/>
          </p:cNvSpPr>
          <p:nvPr/>
        </p:nvSpPr>
        <p:spPr>
          <a:xfrm>
            <a:off x="952312" y="3336942"/>
            <a:ext cx="4269339" cy="2215309"/>
          </a:xfrm>
          <a:prstGeom prst="rect">
            <a:avLst/>
          </a:prstGeom>
        </p:spPr>
        <p:txBody>
          <a:bodyPr vert="horz" wrap="square" lIns="114300" tIns="91440" rIns="114300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342900" indent="-342900" defTabSz="685782" fontAlgn="auto"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US" sz="1800" spc="-75" dirty="0">
                <a:solidFill>
                  <a:srgbClr val="FFFFFF"/>
                </a:solidFill>
              </a:rPr>
              <a:t>ML at Amazon.com</a:t>
            </a:r>
          </a:p>
          <a:p>
            <a:pPr marL="342900" indent="-342900" defTabSz="685782" fontAlgn="auto">
              <a:spcAft>
                <a:spcPts val="0"/>
              </a:spcAft>
              <a:buFont typeface="Wingdings" pitchFamily="2" charset="2"/>
              <a:buChar char="v"/>
              <a:defRPr/>
            </a:pPr>
            <a:endParaRPr lang="en-US" sz="1800" spc="-75" dirty="0">
              <a:solidFill>
                <a:srgbClr val="FFFFFF"/>
              </a:solidFill>
            </a:endParaRPr>
          </a:p>
          <a:p>
            <a:pPr marL="342900" indent="-342900" defTabSz="685782" fontAlgn="auto"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US" sz="1800" spc="-75" dirty="0">
                <a:solidFill>
                  <a:srgbClr val="FFFFFF"/>
                </a:solidFill>
              </a:rPr>
              <a:t>Why AI on AWS</a:t>
            </a:r>
          </a:p>
          <a:p>
            <a:pPr marL="342900" indent="-342900" defTabSz="685782" fontAlgn="auto">
              <a:spcAft>
                <a:spcPts val="0"/>
              </a:spcAft>
              <a:buFont typeface="Wingdings" pitchFamily="2" charset="2"/>
              <a:buChar char="v"/>
              <a:defRPr/>
            </a:pPr>
            <a:endParaRPr lang="en-US" sz="1800" spc="-75" dirty="0">
              <a:solidFill>
                <a:srgbClr val="FFFFFF"/>
              </a:solidFill>
            </a:endParaRPr>
          </a:p>
          <a:p>
            <a:pPr marL="342900" indent="-342900" defTabSz="685782" fontAlgn="auto"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US" sz="1800" spc="-75" dirty="0">
                <a:solidFill>
                  <a:srgbClr val="FFFFFF"/>
                </a:solidFill>
              </a:rPr>
              <a:t>Amazon ML stack </a:t>
            </a:r>
          </a:p>
          <a:p>
            <a:pPr marL="342900" indent="-342900" defTabSz="685782" fontAlgn="auto">
              <a:spcAft>
                <a:spcPts val="0"/>
              </a:spcAft>
              <a:buFont typeface="Wingdings" pitchFamily="2" charset="2"/>
              <a:buChar char="v"/>
              <a:defRPr/>
            </a:pPr>
            <a:endParaRPr lang="en-US" sz="1800" spc="-75" dirty="0">
              <a:solidFill>
                <a:srgbClr val="FFFFFF"/>
              </a:solidFill>
            </a:endParaRPr>
          </a:p>
          <a:p>
            <a:pPr marL="342900" indent="-342900" defTabSz="685782" fontAlgn="auto"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US" sz="1800" strike="sngStrike" spc="-75" dirty="0">
                <a:solidFill>
                  <a:srgbClr val="FFFFFF"/>
                </a:solidFill>
              </a:rPr>
              <a:t>Different AI services</a:t>
            </a:r>
          </a:p>
          <a:p>
            <a:pPr marL="342900" indent="-342900" defTabSz="685782" fontAlgn="auto">
              <a:spcAft>
                <a:spcPts val="0"/>
              </a:spcAft>
              <a:buFont typeface="Wingdings" pitchFamily="2" charset="2"/>
              <a:buChar char="v"/>
              <a:defRPr/>
            </a:pPr>
            <a:endParaRPr lang="en-US" sz="1800" spc="-75" dirty="0">
              <a:solidFill>
                <a:srgbClr val="FFFFFF"/>
              </a:solidFill>
            </a:endParaRPr>
          </a:p>
          <a:p>
            <a:pPr marL="342900" indent="-342900" defTabSz="685782" fontAlgn="auto"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en-US" sz="1800" spc="-75" dirty="0">
                <a:solidFill>
                  <a:srgbClr val="FFFFFF"/>
                </a:solidFill>
              </a:rPr>
              <a:t>Amazon Sagemaker</a:t>
            </a:r>
          </a:p>
          <a:p>
            <a:pPr marL="342900" indent="-342900" defTabSz="685782" fontAlgn="auto">
              <a:spcAft>
                <a:spcPts val="0"/>
              </a:spcAft>
              <a:buFont typeface="Wingdings" pitchFamily="2" charset="2"/>
              <a:buChar char="v"/>
              <a:defRPr/>
            </a:pPr>
            <a:endParaRPr lang="en-US" sz="1800" spc="-75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F4F6F-0623-A443-B866-52443FAC717E}"/>
              </a:ext>
            </a:extLst>
          </p:cNvPr>
          <p:cNvSpPr/>
          <p:nvPr/>
        </p:nvSpPr>
        <p:spPr>
          <a:xfrm>
            <a:off x="358468" y="2825077"/>
            <a:ext cx="38452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89"/>
            <a:r>
              <a:rPr lang="en-US" sz="2400" dirty="0">
                <a:solidFill>
                  <a:srgbClr val="FFC000"/>
                </a:solidFill>
                <a:latin typeface="Amazon Ember Regular" charset="0"/>
                <a:ea typeface="+mj-ea"/>
                <a:cs typeface="Amazon Ember Regular" charset="0"/>
              </a:rPr>
              <a:t>Agenda</a:t>
            </a:r>
            <a:endParaRPr lang="en-US" sz="2400" dirty="0">
              <a:solidFill>
                <a:srgbClr val="FFC000"/>
              </a:solidFill>
              <a:latin typeface="Amazon Ember" panose="02000000000000000000" pitchFamily="2" charset="0"/>
              <a:ea typeface="Amazon Ember" panose="02000000000000000000" pitchFamily="2" charset="0"/>
              <a:cs typeface="Amazon Ember Cd" panose="020B0606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8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ECF04E3-C570-B84B-A676-E68ADDBF6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779" y="4477573"/>
            <a:ext cx="963636" cy="1119062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A1817C6-C38B-C544-95A7-AE5E6AC08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779" y="2980931"/>
            <a:ext cx="971260" cy="11190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CB27685-5916-4946-AAA8-A47B460F5130}"/>
              </a:ext>
            </a:extLst>
          </p:cNvPr>
          <p:cNvSpPr/>
          <p:nvPr/>
        </p:nvSpPr>
        <p:spPr>
          <a:xfrm>
            <a:off x="393699" y="1204151"/>
            <a:ext cx="3784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89"/>
            <a:r>
              <a:rPr lang="en-US" sz="2400" dirty="0">
                <a:solidFill>
                  <a:srgbClr val="FFFFFF"/>
                </a:solidFill>
                <a:latin typeface="Amazon Ember Regular" charset="0"/>
                <a:ea typeface="+mj-ea"/>
                <a:cs typeface="Amazon Ember Regular" charset="0"/>
              </a:rPr>
              <a:t>Top cloud service provides </a:t>
            </a:r>
            <a:endParaRPr lang="en-US" sz="2400" dirty="0">
              <a:solidFill>
                <a:srgbClr val="FFFFFF"/>
              </a:solidFill>
              <a:latin typeface="Amazon Ember" panose="02000000000000000000" pitchFamily="2" charset="0"/>
              <a:ea typeface="Amazon Ember" panose="02000000000000000000" pitchFamily="2" charset="0"/>
              <a:cs typeface="Amazon Ember Cd" panose="020B0606020204020204" pitchFamily="34" charset="0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B558693-E379-EE4E-86A9-019A2C54F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779" y="1642732"/>
            <a:ext cx="971260" cy="1095251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AE07C3-251C-3847-A0BF-D698E7955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363" y="1873896"/>
            <a:ext cx="3605145" cy="36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5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3.7037E-6 L 0 0.0611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269F88-0EA0-A641-8276-729406AF6000}"/>
              </a:ext>
            </a:extLst>
          </p:cNvPr>
          <p:cNvSpPr/>
          <p:nvPr/>
        </p:nvSpPr>
        <p:spPr>
          <a:xfrm>
            <a:off x="358468" y="1228272"/>
            <a:ext cx="38452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89"/>
            <a:r>
              <a:rPr lang="en-US" sz="2400" dirty="0" err="1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Redbus</a:t>
            </a:r>
            <a:r>
              <a:rPr lang="en-US" sz="2400" dirty="0">
                <a:solidFill>
                  <a:srgbClr val="FFFFFF"/>
                </a:solidFill>
                <a:latin typeface="Amazon Ember Regular" charset="0"/>
                <a:cs typeface="Amazon Ember Regular" charset="0"/>
              </a:rPr>
              <a:t> + </a:t>
            </a:r>
            <a:r>
              <a:rPr lang="en-US" sz="2400" dirty="0">
                <a:solidFill>
                  <a:srgbClr val="FFFFFF"/>
                </a:solidFill>
                <a:latin typeface="Amazon Ember Regular" charset="0"/>
                <a:ea typeface="+mj-ea"/>
                <a:cs typeface="Amazon Ember Regular" charset="0"/>
              </a:rPr>
              <a:t>AWS use case</a:t>
            </a:r>
            <a:endParaRPr lang="en-US" sz="2400" dirty="0">
              <a:solidFill>
                <a:srgbClr val="FFFFFF"/>
              </a:solidFill>
              <a:latin typeface="Amazon Ember" panose="02000000000000000000" pitchFamily="2" charset="0"/>
              <a:ea typeface="Amazon Ember" panose="02000000000000000000" pitchFamily="2" charset="0"/>
              <a:cs typeface="Amazon Ember Cd" panose="020B0606020204020204" pitchFamily="34" charset="0"/>
            </a:endParaRPr>
          </a:p>
        </p:txBody>
      </p:sp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B9CE79DE-A378-CB47-8C18-11809A589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15" y="2666999"/>
            <a:ext cx="1956164" cy="1327150"/>
          </a:xfrm>
          <a:prstGeom prst="rect">
            <a:avLst/>
          </a:prstGeom>
        </p:spPr>
      </p:pic>
      <p:pic>
        <p:nvPicPr>
          <p:cNvPr id="9" name="Picture 8" descr="A close up of a speaker&#10;&#10;Description automatically generated">
            <a:extLst>
              <a:ext uri="{FF2B5EF4-FFF2-40B4-BE49-F238E27FC236}">
                <a16:creationId xmlns:a16="http://schemas.microsoft.com/office/drawing/2014/main" id="{C6913B07-F163-B14C-9411-BF9011FD0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03" y="1882153"/>
            <a:ext cx="1298575" cy="216024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EEBCD7-641D-2942-92D4-A0425D008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292" y="1871143"/>
            <a:ext cx="1298575" cy="21966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9F803B-8CA4-EF40-BA98-ADB008EEE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5052" y="3076573"/>
            <a:ext cx="422536" cy="4385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E2700D-4D39-E340-B313-CA9B23FB69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392" y="3140072"/>
            <a:ext cx="542879" cy="302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DC31BC-122A-114B-AEBD-F8FFE72BFAB7}"/>
              </a:ext>
            </a:extLst>
          </p:cNvPr>
          <p:cNvSpPr txBox="1"/>
          <p:nvPr/>
        </p:nvSpPr>
        <p:spPr>
          <a:xfrm>
            <a:off x="698500" y="4222753"/>
            <a:ext cx="733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Me      :- </a:t>
            </a:r>
            <a:r>
              <a:rPr lang="en-US" dirty="0">
                <a:solidFill>
                  <a:srgbClr val="FFC000"/>
                </a:solidFill>
                <a:latin typeface="Segoe Print" panose="02000800000000000000" pitchFamily="2" charset="0"/>
              </a:rPr>
              <a:t>Alexa, please book a ticket from Bangalore to Mumbai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191A43-8223-A048-B48E-FCDBC84360A7}"/>
              </a:ext>
            </a:extLst>
          </p:cNvPr>
          <p:cNvSpPr txBox="1"/>
          <p:nvPr/>
        </p:nvSpPr>
        <p:spPr>
          <a:xfrm>
            <a:off x="698500" y="4541606"/>
            <a:ext cx="471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Alexa  :-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Please suggest a date and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4146D-BB69-7847-AD34-4F3C4992AD95}"/>
              </a:ext>
            </a:extLst>
          </p:cNvPr>
          <p:cNvSpPr txBox="1"/>
          <p:nvPr/>
        </p:nvSpPr>
        <p:spPr>
          <a:xfrm>
            <a:off x="676277" y="4930352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Me.     :- </a:t>
            </a:r>
            <a:r>
              <a:rPr lang="en-US" dirty="0">
                <a:solidFill>
                  <a:srgbClr val="FFC000"/>
                </a:solidFill>
                <a:latin typeface="Segoe Print" panose="02000800000000000000" pitchFamily="2" charset="0"/>
              </a:rPr>
              <a:t>15th August 2019 ko </a:t>
            </a:r>
            <a:r>
              <a:rPr lang="en-US" dirty="0" err="1">
                <a:solidFill>
                  <a:srgbClr val="FFC000"/>
                </a:solidFill>
                <a:latin typeface="Segoe Print" panose="02000800000000000000" pitchFamily="2" charset="0"/>
              </a:rPr>
              <a:t>Dus</a:t>
            </a:r>
            <a:r>
              <a:rPr lang="en-US" dirty="0">
                <a:solidFill>
                  <a:srgbClr val="FFC000"/>
                </a:solidFill>
                <a:latin typeface="Segoe Print" panose="02000800000000000000" pitchFamily="2" charset="0"/>
              </a:rPr>
              <a:t> </a:t>
            </a:r>
            <a:r>
              <a:rPr lang="en-US" dirty="0" err="1">
                <a:solidFill>
                  <a:srgbClr val="FFC000"/>
                </a:solidFill>
                <a:latin typeface="Segoe Print" panose="02000800000000000000" pitchFamily="2" charset="0"/>
              </a:rPr>
              <a:t>baje</a:t>
            </a:r>
            <a:r>
              <a:rPr lang="en-US" dirty="0">
                <a:solidFill>
                  <a:srgbClr val="FFC000"/>
                </a:solidFill>
                <a:latin typeface="Segoe Print" panose="02000800000000000000" pitchFamily="2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7CEE32-3790-F543-B09C-D6E74438CE4B}"/>
              </a:ext>
            </a:extLst>
          </p:cNvPr>
          <p:cNvSpPr txBox="1"/>
          <p:nvPr/>
        </p:nvSpPr>
        <p:spPr>
          <a:xfrm>
            <a:off x="698500" y="5274030"/>
            <a:ext cx="858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Alexa. :-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Ok, ticket will be booked for 15/08/2019 10:00 AM,  please confirm.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EF669-B07E-B540-9A34-F37413A7B16A}"/>
              </a:ext>
            </a:extLst>
          </p:cNvPr>
          <p:cNvSpPr txBox="1"/>
          <p:nvPr/>
        </p:nvSpPr>
        <p:spPr>
          <a:xfrm>
            <a:off x="4038600" y="5681246"/>
            <a:ext cx="3403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From a concept to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AA056-3024-1646-AD03-55718B644A28}"/>
              </a:ext>
            </a:extLst>
          </p:cNvPr>
          <p:cNvSpPr txBox="1"/>
          <p:nvPr/>
        </p:nvSpPr>
        <p:spPr>
          <a:xfrm>
            <a:off x="7607301" y="46468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E8B552-2E29-DE4B-AA4D-15F418BA82DE}"/>
              </a:ext>
            </a:extLst>
          </p:cNvPr>
          <p:cNvSpPr txBox="1"/>
          <p:nvPr/>
        </p:nvSpPr>
        <p:spPr>
          <a:xfrm>
            <a:off x="7391400" y="5562600"/>
            <a:ext cx="10837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4 Hrs.</a:t>
            </a:r>
          </a:p>
        </p:txBody>
      </p:sp>
    </p:spTree>
    <p:extLst>
      <p:ext uri="{BB962C8B-B14F-4D97-AF65-F5344CB8AC3E}">
        <p14:creationId xmlns:p14="http://schemas.microsoft.com/office/powerpoint/2010/main" val="39528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8.33333E-7 -4.81481E-6 L 8.33333E-7 0.0611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12" grpId="0"/>
      <p:bldP spid="13" grpId="0"/>
      <p:bldP spid="14" grpId="0"/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953162" y="3434575"/>
            <a:ext cx="2403434" cy="7373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 defTabSz="457189"/>
            <a:r>
              <a:rPr lang="en-US" b="0" dirty="0">
                <a:solidFill>
                  <a:srgbClr val="FF9900"/>
                </a:solidFill>
                <a:latin typeface="Segoe Script" panose="030B0504020000000003" pitchFamily="66" charset="0"/>
                <a:ea typeface="Amazon Ember Cd RC Light" panose="020B0406020204020204" pitchFamily="34" charset="0"/>
                <a:cs typeface="Amazon Ember Cd RC Light" panose="020B0406020204020204" pitchFamily="34" charset="0"/>
              </a:rPr>
              <a:t>Shajee Pulukkool</a:t>
            </a:r>
          </a:p>
        </p:txBody>
      </p:sp>
      <p:sp>
        <p:nvSpPr>
          <p:cNvPr id="6" name="Rectangle 5"/>
          <p:cNvSpPr/>
          <p:nvPr/>
        </p:nvSpPr>
        <p:spPr>
          <a:xfrm>
            <a:off x="736602" y="2032509"/>
            <a:ext cx="59563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89"/>
            <a:r>
              <a:rPr lang="en-US" sz="2100" i="1" dirty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19 </a:t>
            </a:r>
            <a:r>
              <a:rPr lang="en-US" sz="2100" i="1" dirty="0" err="1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Yrs</a:t>
            </a:r>
            <a:r>
              <a:rPr lang="en-US" sz="2100" i="1" dirty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 S/W solutioning </a:t>
            </a:r>
          </a:p>
          <a:p>
            <a:pPr defTabSz="457189"/>
            <a:endParaRPr lang="en-US" sz="2100" i="1" dirty="0">
              <a:solidFill>
                <a:srgbClr val="FFFFFF"/>
              </a:solidFill>
              <a:latin typeface="Amazon Ember" panose="02000000000000000000" pitchFamily="2" charset="0"/>
              <a:ea typeface="Amazon Ember" panose="02000000000000000000" pitchFamily="2" charset="0"/>
              <a:cs typeface="Amazon Ember Cd" panose="020B0606020204020204" pitchFamily="34" charset="0"/>
            </a:endParaRPr>
          </a:p>
          <a:p>
            <a:pPr defTabSz="457189"/>
            <a:r>
              <a:rPr lang="en-US" sz="2100" i="1" dirty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Tech : MF + VMS + Bigdata + Cloud + AI/ML</a:t>
            </a:r>
          </a:p>
          <a:p>
            <a:pPr defTabSz="457189"/>
            <a:endParaRPr lang="en-US" sz="2100" i="1" dirty="0">
              <a:solidFill>
                <a:srgbClr val="FFFFFF"/>
              </a:solidFill>
              <a:latin typeface="Amazon Ember" panose="02000000000000000000" pitchFamily="2" charset="0"/>
              <a:ea typeface="Amazon Ember" panose="02000000000000000000" pitchFamily="2" charset="0"/>
              <a:cs typeface="Amazon Ember Cd" panose="020B0606020204020204" pitchFamily="34" charset="0"/>
            </a:endParaRPr>
          </a:p>
          <a:p>
            <a:pPr defTabSz="457189"/>
            <a:r>
              <a:rPr lang="en-US" sz="2100" i="1" dirty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Exp : 3.5 </a:t>
            </a:r>
            <a:r>
              <a:rPr lang="en-US" sz="2100" i="1" dirty="0" err="1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yrs</a:t>
            </a:r>
            <a:r>
              <a:rPr lang="en-US" sz="2100" i="1" dirty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 with Amazon (AWS) as Tech Specialist</a:t>
            </a:r>
          </a:p>
          <a:p>
            <a:pPr defTabSz="457189"/>
            <a:endParaRPr lang="en-US" sz="2100" i="1" dirty="0">
              <a:solidFill>
                <a:srgbClr val="FFFFFF"/>
              </a:solidFill>
              <a:latin typeface="Amazon Ember" panose="02000000000000000000" pitchFamily="2" charset="0"/>
              <a:ea typeface="Amazon Ember" panose="02000000000000000000" pitchFamily="2" charset="0"/>
              <a:cs typeface="Amazon Ember Cd" panose="020B0606020204020204" pitchFamily="34" charset="0"/>
            </a:endParaRPr>
          </a:p>
          <a:p>
            <a:pPr defTabSz="457189"/>
            <a:r>
              <a:rPr lang="en-US" sz="2100" i="1" dirty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Cert : AWS SA + SYSOPS + </a:t>
            </a:r>
            <a:r>
              <a:rPr lang="en-US" sz="2100" i="1" dirty="0" err="1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BigData</a:t>
            </a:r>
            <a:r>
              <a:rPr lang="en-US" sz="2100" i="1" dirty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 + ML</a:t>
            </a:r>
          </a:p>
          <a:p>
            <a:pPr defTabSz="457189"/>
            <a:r>
              <a:rPr lang="en-US" sz="2100" i="1" dirty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 </a:t>
            </a:r>
          </a:p>
          <a:p>
            <a:pPr defTabSz="457189"/>
            <a:r>
              <a:rPr lang="en-US" sz="2100" i="1" dirty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Founder consult4ai (</a:t>
            </a:r>
            <a:r>
              <a:rPr lang="en-US" sz="2100" b="1" i="1" dirty="0">
                <a:solidFill>
                  <a:schemeClr val="accent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ai </a:t>
            </a:r>
            <a:r>
              <a:rPr lang="en-US" sz="2100" i="1" dirty="0">
                <a:solidFill>
                  <a:srgbClr val="FFC0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power by cloud !!!</a:t>
            </a:r>
            <a:r>
              <a:rPr lang="en-US" sz="2100" i="1" dirty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910FA-FF11-47F0-ABBD-D453E46867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87006" r="71416" b="-1577"/>
          <a:stretch/>
        </p:blipFill>
        <p:spPr>
          <a:xfrm rot="10800000">
            <a:off x="1429889" y="5150722"/>
            <a:ext cx="5559689" cy="2689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269F88-0EA0-A641-8276-729406AF6000}"/>
              </a:ext>
            </a:extLst>
          </p:cNvPr>
          <p:cNvSpPr/>
          <p:nvPr/>
        </p:nvSpPr>
        <p:spPr>
          <a:xfrm>
            <a:off x="364498" y="1269607"/>
            <a:ext cx="38452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89"/>
            <a:r>
              <a:rPr lang="en-US" sz="2400" dirty="0">
                <a:solidFill>
                  <a:srgbClr val="FFFFFF"/>
                </a:solidFill>
                <a:latin typeface="Amazon Ember Regular" charset="0"/>
                <a:ea typeface="+mj-ea"/>
                <a:cs typeface="Amazon Ember Regular" charset="0"/>
              </a:rPr>
              <a:t>Who am I … </a:t>
            </a:r>
            <a:endParaRPr lang="en-US" sz="2400" dirty="0">
              <a:solidFill>
                <a:srgbClr val="FFFFFF"/>
              </a:solidFill>
              <a:latin typeface="Amazon Ember" panose="02000000000000000000" pitchFamily="2" charset="0"/>
              <a:ea typeface="Amazon Ember" panose="02000000000000000000" pitchFamily="2" charset="0"/>
              <a:cs typeface="Amazon Ember Cd" panose="020B0606020204020204" pitchFamily="34" charset="0"/>
            </a:endParaRPr>
          </a:p>
        </p:txBody>
      </p:sp>
      <p:pic>
        <p:nvPicPr>
          <p:cNvPr id="8" name="Picture 7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203F4116-9A3D-8349-BF24-C1D81616E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04" y="1314452"/>
            <a:ext cx="1405293" cy="204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5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0.0611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2.46914E-7 L 0 0.06111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4.81481E-6 L -2.08333E-7 0.06111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76274" y="1000951"/>
            <a:ext cx="5166360" cy="666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algn="ctr" defTabSz="457189"/>
            <a:endParaRPr lang="en-US" sz="3200" b="0" dirty="0">
              <a:solidFill>
                <a:srgbClr val="FF9900"/>
              </a:solidFill>
              <a:latin typeface="Segoe Script" panose="030B0504020000000003" pitchFamily="66" charset="0"/>
              <a:ea typeface="Amazon Ember Cd RC Light" panose="020B0406020204020204" pitchFamily="34" charset="0"/>
              <a:cs typeface="Amazon Ember Cd RC Light" panose="020B04060202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7915" y="1119052"/>
            <a:ext cx="516636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89"/>
            <a:r>
              <a:rPr lang="en-US" sz="2700" dirty="0">
                <a:solidFill>
                  <a:srgbClr val="FFFFFF"/>
                </a:solidFill>
                <a:latin typeface="Amazon Ember Regular" charset="0"/>
                <a:ea typeface="+mj-ea"/>
                <a:cs typeface="Amazon Ember Regular" charset="0"/>
              </a:rPr>
              <a:t>Machine Learning at </a:t>
            </a:r>
            <a:r>
              <a:rPr lang="en-US" sz="2700" dirty="0" err="1">
                <a:solidFill>
                  <a:srgbClr val="FFFFFF"/>
                </a:solidFill>
                <a:latin typeface="Amazon Ember Regular" charset="0"/>
                <a:ea typeface="+mj-ea"/>
                <a:cs typeface="Amazon Ember Regular" charset="0"/>
              </a:rPr>
              <a:t>Amazon.com</a:t>
            </a:r>
            <a:endParaRPr lang="en-US" sz="2700" dirty="0">
              <a:solidFill>
                <a:srgbClr val="FFFFFF"/>
              </a:solidFill>
              <a:latin typeface="Amazon Ember" panose="02000000000000000000" pitchFamily="2" charset="0"/>
              <a:ea typeface="Amazon Ember" panose="02000000000000000000" pitchFamily="2" charset="0"/>
              <a:cs typeface="Amazon Ember Cd" panose="020B0606020204020204" pitchFamily="34" charset="0"/>
            </a:endParaRPr>
          </a:p>
        </p:txBody>
      </p:sp>
      <p:sp>
        <p:nvSpPr>
          <p:cNvPr id="5" name="Discovery &amp;…">
            <a:extLst>
              <a:ext uri="{FF2B5EF4-FFF2-40B4-BE49-F238E27FC236}">
                <a16:creationId xmlns:a16="http://schemas.microsoft.com/office/drawing/2014/main" id="{5F04DE83-F81D-B745-96FE-B11FCAB813B3}"/>
              </a:ext>
            </a:extLst>
          </p:cNvPr>
          <p:cNvSpPr txBox="1"/>
          <p:nvPr/>
        </p:nvSpPr>
        <p:spPr>
          <a:xfrm>
            <a:off x="617266" y="2946499"/>
            <a:ext cx="1439990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525" tIns="9525" rIns="9525" bIns="9525" anchor="ctr">
            <a:spAutoFit/>
          </a:bodyPr>
          <a:lstStyle/>
          <a:p>
            <a:pPr algn="ctr"/>
            <a:r>
              <a:rPr lang="en-US" sz="1125" spc="56" dirty="0">
                <a:solidFill>
                  <a:srgbClr val="FFFFFF"/>
                </a:solidFill>
                <a:latin typeface="Arial Regular" charset="0"/>
                <a:cs typeface="Arial Regular" charset="0"/>
              </a:rPr>
              <a:t>Personalized recommendations</a:t>
            </a:r>
            <a:endParaRPr sz="1125" spc="56" dirty="0">
              <a:solidFill>
                <a:srgbClr val="FFFFFF"/>
              </a:solidFill>
              <a:latin typeface="Arial Regular" charset="0"/>
              <a:cs typeface="Arial Regular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1CBB4C-A503-FF42-9F2E-821F8D8512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24" y="2259738"/>
            <a:ext cx="435633" cy="544314"/>
          </a:xfrm>
          <a:prstGeom prst="rect">
            <a:avLst/>
          </a:prstGeom>
        </p:spPr>
      </p:pic>
      <p:sp>
        <p:nvSpPr>
          <p:cNvPr id="9" name="Echo &amp;…">
            <a:extLst>
              <a:ext uri="{FF2B5EF4-FFF2-40B4-BE49-F238E27FC236}">
                <a16:creationId xmlns:a16="http://schemas.microsoft.com/office/drawing/2014/main" id="{BD3D7388-3E7E-3445-9A98-FA63DF126ECE}"/>
              </a:ext>
            </a:extLst>
          </p:cNvPr>
          <p:cNvSpPr txBox="1"/>
          <p:nvPr/>
        </p:nvSpPr>
        <p:spPr>
          <a:xfrm>
            <a:off x="7183682" y="2946498"/>
            <a:ext cx="1331580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525" tIns="9525" rIns="9525" bIns="9525" anchor="ctr">
            <a:spAutoFit/>
          </a:bodyPr>
          <a:lstStyle/>
          <a:p>
            <a:pPr algn="ctr"/>
            <a:r>
              <a:rPr lang="en-US" sz="1125" spc="56" dirty="0">
                <a:solidFill>
                  <a:srgbClr val="FFFFFF"/>
                </a:solidFill>
                <a:latin typeface="Arial Regular" charset="0"/>
                <a:cs typeface="Arial Regular" charset="0"/>
              </a:rPr>
              <a:t>Inventing entirely new customer experiences</a:t>
            </a:r>
            <a:endParaRPr sz="1125" spc="56" dirty="0">
              <a:solidFill>
                <a:srgbClr val="FFFFFF"/>
              </a:solidFill>
              <a:latin typeface="Arial Regular" charset="0"/>
              <a:cs typeface="Arial Regular" charset="0"/>
            </a:endParaRPr>
          </a:p>
        </p:txBody>
      </p:sp>
      <p:sp>
        <p:nvSpPr>
          <p:cNvPr id="10" name="Fulfilment &amp;…">
            <a:extLst>
              <a:ext uri="{FF2B5EF4-FFF2-40B4-BE49-F238E27FC236}">
                <a16:creationId xmlns:a16="http://schemas.microsoft.com/office/drawing/2014/main" id="{4F71A4CF-053C-D24A-8EBB-8FA9BEDA5DB7}"/>
              </a:ext>
            </a:extLst>
          </p:cNvPr>
          <p:cNvSpPr txBox="1"/>
          <p:nvPr/>
        </p:nvSpPr>
        <p:spPr>
          <a:xfrm>
            <a:off x="2345796" y="2931024"/>
            <a:ext cx="1463776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525" tIns="9525" rIns="9525" bIns="9525" anchor="ctr">
            <a:spAutoFit/>
          </a:bodyPr>
          <a:lstStyle/>
          <a:p>
            <a:pPr algn="ctr"/>
            <a:r>
              <a:rPr lang="en-US" sz="1125" spc="56" dirty="0">
                <a:solidFill>
                  <a:srgbClr val="FFFFFF"/>
                </a:solidFill>
                <a:latin typeface="Arial Regular" charset="0"/>
                <a:cs typeface="Arial Regular" charset="0"/>
              </a:rPr>
              <a:t>inventory management</a:t>
            </a:r>
            <a:endParaRPr sz="1125" spc="56" dirty="0">
              <a:solidFill>
                <a:srgbClr val="FFFFFF"/>
              </a:solidFill>
              <a:latin typeface="Arial Regular" charset="0"/>
              <a:cs typeface="Arial Regular" charset="0"/>
            </a:endParaRPr>
          </a:p>
        </p:txBody>
      </p:sp>
      <p:sp>
        <p:nvSpPr>
          <p:cNvPr id="11" name="Echo &amp;…">
            <a:extLst>
              <a:ext uri="{FF2B5EF4-FFF2-40B4-BE49-F238E27FC236}">
                <a16:creationId xmlns:a16="http://schemas.microsoft.com/office/drawing/2014/main" id="{898EA108-CEFA-9D47-A8CB-B40553C90591}"/>
              </a:ext>
            </a:extLst>
          </p:cNvPr>
          <p:cNvSpPr txBox="1"/>
          <p:nvPr/>
        </p:nvSpPr>
        <p:spPr>
          <a:xfrm>
            <a:off x="4174826" y="2946500"/>
            <a:ext cx="1127244" cy="19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525" tIns="9525" rIns="9525" bIns="9525" anchor="t">
            <a:spAutoFit/>
          </a:bodyPr>
          <a:lstStyle/>
          <a:p>
            <a:pPr algn="ctr"/>
            <a:r>
              <a:rPr lang="en-US" sz="1125" spc="56" dirty="0">
                <a:solidFill>
                  <a:srgbClr val="FFFFFF"/>
                </a:solidFill>
                <a:latin typeface="Arial Regular" charset="0"/>
                <a:cs typeface="Arial Regular" charset="0"/>
              </a:rPr>
              <a:t>Drones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7E7EA0-69AB-6645-9407-E2756E7826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929" y="2297862"/>
            <a:ext cx="510541" cy="468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3939F0-1CE6-5746-98E6-3FB3B6FEF3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621" y="2483417"/>
            <a:ext cx="759705" cy="163147"/>
          </a:xfrm>
          <a:prstGeom prst="rect">
            <a:avLst/>
          </a:prstGeom>
        </p:spPr>
      </p:pic>
      <p:sp>
        <p:nvSpPr>
          <p:cNvPr id="14" name="Echo &amp;…">
            <a:extLst>
              <a:ext uri="{FF2B5EF4-FFF2-40B4-BE49-F238E27FC236}">
                <a16:creationId xmlns:a16="http://schemas.microsoft.com/office/drawing/2014/main" id="{E72EC28F-EF0F-FF4A-B867-6529F233CF4D}"/>
              </a:ext>
            </a:extLst>
          </p:cNvPr>
          <p:cNvSpPr txBox="1"/>
          <p:nvPr/>
        </p:nvSpPr>
        <p:spPr>
          <a:xfrm>
            <a:off x="5693788" y="2946502"/>
            <a:ext cx="1127244" cy="365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525" tIns="9525" rIns="9525" bIns="9525" anchor="t">
            <a:spAutoFit/>
          </a:bodyPr>
          <a:lstStyle/>
          <a:p>
            <a:pPr algn="ctr"/>
            <a:r>
              <a:rPr lang="en-US" sz="1125" spc="56" dirty="0">
                <a:solidFill>
                  <a:srgbClr val="FFFFFF"/>
                </a:solidFill>
                <a:latin typeface="Arial Regular" charset="0"/>
                <a:cs typeface="Arial Regular" charset="0"/>
              </a:rPr>
              <a:t>Voice driven interactions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E64ECD-9160-3348-98D9-CACCF69723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078" y="2445048"/>
            <a:ext cx="910844" cy="201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D60A0B-C538-CB45-B1C9-39C24F4C55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211" y="2445050"/>
            <a:ext cx="946474" cy="267041"/>
          </a:xfrm>
          <a:prstGeom prst="rect">
            <a:avLst/>
          </a:prstGeom>
        </p:spPr>
      </p:pic>
      <p:pic>
        <p:nvPicPr>
          <p:cNvPr id="17" name="Picture 16" descr="A picture containing indoor, building, person, standing&#10;&#10;Description automatically generated">
            <a:extLst>
              <a:ext uri="{FF2B5EF4-FFF2-40B4-BE49-F238E27FC236}">
                <a16:creationId xmlns:a16="http://schemas.microsoft.com/office/drawing/2014/main" id="{2B8340D2-9A34-4244-B391-4EF9D35FFD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4056" y="3527623"/>
            <a:ext cx="1386262" cy="1061048"/>
          </a:xfrm>
          <a:prstGeom prst="rect">
            <a:avLst/>
          </a:prstGeom>
        </p:spPr>
      </p:pic>
      <p:pic>
        <p:nvPicPr>
          <p:cNvPr id="18" name="Picture 17" descr="A close up of a speaker&#10;&#10;Description automatically generated">
            <a:extLst>
              <a:ext uri="{FF2B5EF4-FFF2-40B4-BE49-F238E27FC236}">
                <a16:creationId xmlns:a16="http://schemas.microsoft.com/office/drawing/2014/main" id="{9EE1C58C-66DA-4F41-81CE-2E34AA810C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1300" y="3567032"/>
            <a:ext cx="596897" cy="992969"/>
          </a:xfrm>
          <a:prstGeom prst="rect">
            <a:avLst/>
          </a:prstGeom>
        </p:spPr>
      </p:pic>
      <p:pic>
        <p:nvPicPr>
          <p:cNvPr id="20" name="Picture 19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C8DFC82B-B221-124E-98B8-BD505DA9A3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9099" y="3445060"/>
            <a:ext cx="1463776" cy="818630"/>
          </a:xfrm>
          <a:prstGeom prst="rect">
            <a:avLst/>
          </a:prstGeom>
        </p:spPr>
      </p:pic>
      <p:pic>
        <p:nvPicPr>
          <p:cNvPr id="22" name="Picture 21" descr="People walking on a sidewalk&#10;&#10;Description automatically generated">
            <a:extLst>
              <a:ext uri="{FF2B5EF4-FFF2-40B4-BE49-F238E27FC236}">
                <a16:creationId xmlns:a16="http://schemas.microsoft.com/office/drawing/2014/main" id="{A8CFDF7D-8BE0-5342-A25C-51F78927F0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44484" y="3823785"/>
            <a:ext cx="1516404" cy="864470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A11876-32AF-3448-A734-E95EAAD30B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803" y="3485107"/>
            <a:ext cx="1171529" cy="12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0 1.48148E-6 L 0 0.0611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3.33333E-6 L -1.45833E-6 0.0611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>
            <a:extLst>
              <a:ext uri="{FF2B5EF4-FFF2-40B4-BE49-F238E27FC236}">
                <a16:creationId xmlns:a16="http://schemas.microsoft.com/office/drawing/2014/main" id="{FBFDBFF3-22E1-423A-BD67-6E87A5F4F654}"/>
              </a:ext>
            </a:extLst>
          </p:cNvPr>
          <p:cNvSpPr txBox="1"/>
          <p:nvPr/>
        </p:nvSpPr>
        <p:spPr>
          <a:xfrm>
            <a:off x="319727" y="1116801"/>
            <a:ext cx="2670150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5">
              <a:lnSpc>
                <a:spcPct val="90000"/>
              </a:lnSpc>
            </a:pPr>
            <a:r>
              <a:rPr lang="en-US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mazon Ember" panose="02000000000000000000" pitchFamily="2" charset="0"/>
                <a:ea typeface="Amazon Ember" panose="02000000000000000000" pitchFamily="2" charset="0"/>
                <a:cs typeface="Amazon Ember Cd RC" panose="020B0606020204020204" pitchFamily="34" charset="0"/>
              </a:rPr>
              <a:t>Why AWS for AI?</a:t>
            </a:r>
          </a:p>
        </p:txBody>
      </p:sp>
      <p:sp>
        <p:nvSpPr>
          <p:cNvPr id="104" name="Content Placeholder 3">
            <a:extLst>
              <a:ext uri="{FF2B5EF4-FFF2-40B4-BE49-F238E27FC236}">
                <a16:creationId xmlns:a16="http://schemas.microsoft.com/office/drawing/2014/main" id="{8F3A5831-81FC-433B-BCB0-D7A9EF790FA9}"/>
              </a:ext>
            </a:extLst>
          </p:cNvPr>
          <p:cNvSpPr txBox="1">
            <a:spLocks/>
          </p:cNvSpPr>
          <p:nvPr/>
        </p:nvSpPr>
        <p:spPr>
          <a:xfrm>
            <a:off x="319728" y="3881469"/>
            <a:ext cx="1957648" cy="55128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>
              <a:lnSpc>
                <a:spcPct val="107000"/>
              </a:lnSpc>
              <a:spcBef>
                <a:spcPts val="0"/>
              </a:spcBef>
            </a:pPr>
            <a:r>
              <a:rPr lang="en-US" sz="1250" dirty="0">
                <a:solidFill>
                  <a:srgbClr val="FF99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Wide variety of AI and ML services for your business</a:t>
            </a:r>
          </a:p>
        </p:txBody>
      </p:sp>
      <p:sp>
        <p:nvSpPr>
          <p:cNvPr id="106" name="Content Placeholder 3">
            <a:extLst>
              <a:ext uri="{FF2B5EF4-FFF2-40B4-BE49-F238E27FC236}">
                <a16:creationId xmlns:a16="http://schemas.microsoft.com/office/drawing/2014/main" id="{37370179-C6DB-8A4E-B36D-C750F5B55113}"/>
              </a:ext>
            </a:extLst>
          </p:cNvPr>
          <p:cNvSpPr txBox="1">
            <a:spLocks/>
          </p:cNvSpPr>
          <p:nvPr/>
        </p:nvSpPr>
        <p:spPr>
          <a:xfrm>
            <a:off x="2496277" y="3881471"/>
            <a:ext cx="2075726" cy="3793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78">
              <a:lnSpc>
                <a:spcPct val="107000"/>
              </a:lnSpc>
              <a:spcBef>
                <a:spcPts val="0"/>
              </a:spcBef>
            </a:pPr>
            <a:r>
              <a:rPr lang="en-US" sz="1250" dirty="0">
                <a:solidFill>
                  <a:srgbClr val="FF99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Low cost and ease of use</a:t>
            </a:r>
          </a:p>
        </p:txBody>
      </p:sp>
      <p:sp>
        <p:nvSpPr>
          <p:cNvPr id="109" name="Content Placeholder 3">
            <a:extLst>
              <a:ext uri="{FF2B5EF4-FFF2-40B4-BE49-F238E27FC236}">
                <a16:creationId xmlns:a16="http://schemas.microsoft.com/office/drawing/2014/main" id="{052BE1D8-6422-48DA-905A-BE485FFB185A}"/>
              </a:ext>
            </a:extLst>
          </p:cNvPr>
          <p:cNvSpPr txBox="1">
            <a:spLocks/>
          </p:cNvSpPr>
          <p:nvPr/>
        </p:nvSpPr>
        <p:spPr>
          <a:xfrm>
            <a:off x="4910225" y="3868405"/>
            <a:ext cx="1853083" cy="56434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78">
              <a:lnSpc>
                <a:spcPct val="107000"/>
              </a:lnSpc>
              <a:spcBef>
                <a:spcPts val="0"/>
              </a:spcBef>
            </a:pPr>
            <a:r>
              <a:rPr lang="en-US" sz="1250" dirty="0">
                <a:solidFill>
                  <a:srgbClr val="FF99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support for the all popular frameworks</a:t>
            </a:r>
          </a:p>
        </p:txBody>
      </p:sp>
      <p:sp>
        <p:nvSpPr>
          <p:cNvPr id="110" name="Content Placeholder 3">
            <a:extLst>
              <a:ext uri="{FF2B5EF4-FFF2-40B4-BE49-F238E27FC236}">
                <a16:creationId xmlns:a16="http://schemas.microsoft.com/office/drawing/2014/main" id="{052BE1D8-6422-48DA-905A-BE485FFB185A}"/>
              </a:ext>
            </a:extLst>
          </p:cNvPr>
          <p:cNvSpPr txBox="1">
            <a:spLocks/>
          </p:cNvSpPr>
          <p:nvPr/>
        </p:nvSpPr>
        <p:spPr>
          <a:xfrm>
            <a:off x="7028268" y="3868405"/>
            <a:ext cx="1853083" cy="3701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78">
              <a:lnSpc>
                <a:spcPct val="107000"/>
              </a:lnSpc>
              <a:spcBef>
                <a:spcPts val="0"/>
              </a:spcBef>
            </a:pPr>
            <a:r>
              <a:rPr lang="en-US" sz="1250" dirty="0">
                <a:solidFill>
                  <a:srgbClr val="FF99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Amazon Ember Cd" panose="020B0606020204020204" pitchFamily="34" charset="0"/>
              </a:rPr>
              <a:t>Wide variety of HPC machines </a:t>
            </a:r>
          </a:p>
        </p:txBody>
      </p:sp>
    </p:spTree>
    <p:extLst>
      <p:ext uri="{BB962C8B-B14F-4D97-AF65-F5344CB8AC3E}">
        <p14:creationId xmlns:p14="http://schemas.microsoft.com/office/powerpoint/2010/main" val="95015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1E8B49-563A-8F4B-ABA6-8E1C5A7E1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0395"/>
            <a:ext cx="9144000" cy="43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9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evice&#10;&#10;Description automatically generated">
            <a:extLst>
              <a:ext uri="{FF2B5EF4-FFF2-40B4-BE49-F238E27FC236}">
                <a16:creationId xmlns:a16="http://schemas.microsoft.com/office/drawing/2014/main" id="{D919D6F1-67F4-BD43-ACFA-140F43AAE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719"/>
            <a:ext cx="9144000" cy="381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24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4662</TotalTime>
  <Words>407</Words>
  <Application>Microsoft Macintosh PowerPoint</Application>
  <PresentationFormat>On-screen Show (4:3)</PresentationFormat>
  <Paragraphs>143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Amazon Ember</vt:lpstr>
      <vt:lpstr>Amazon Ember Light</vt:lpstr>
      <vt:lpstr>Amazon Ember Regular</vt:lpstr>
      <vt:lpstr>Arial</vt:lpstr>
      <vt:lpstr>Arial Regular</vt:lpstr>
      <vt:lpstr>Ayuthaya</vt:lpstr>
      <vt:lpstr>Calibri</vt:lpstr>
      <vt:lpstr>Century Gothic</vt:lpstr>
      <vt:lpstr>Lucida Handwriting</vt:lpstr>
      <vt:lpstr>Segoe Print</vt:lpstr>
      <vt:lpstr>Segoe Script</vt:lpstr>
      <vt:lpstr>Wingdings</vt:lpstr>
      <vt:lpstr>Wingdings 3</vt:lpstr>
      <vt:lpstr>Wisp</vt:lpstr>
      <vt:lpstr>Cloud | Artificial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Machine Learning Process </vt:lpstr>
      <vt:lpstr>The Data Platform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Ajit</dc:creator>
  <cp:lastModifiedBy>Shajee Pulukkool</cp:lastModifiedBy>
  <cp:revision>48</cp:revision>
  <dcterms:created xsi:type="dcterms:W3CDTF">2006-08-16T00:00:00Z</dcterms:created>
  <dcterms:modified xsi:type="dcterms:W3CDTF">2019-09-26T00:49:58Z</dcterms:modified>
</cp:coreProperties>
</file>